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  <p:sldMasterId id="2147483712" r:id="rId3"/>
    <p:sldMasterId id="2147483673" r:id="rId4"/>
  </p:sldMasterIdLst>
  <p:notesMasterIdLst>
    <p:notesMasterId r:id="rId36"/>
  </p:notesMasterIdLst>
  <p:handoutMasterIdLst>
    <p:handoutMasterId r:id="rId37"/>
  </p:handoutMasterIdLst>
  <p:sldIdLst>
    <p:sldId id="353" r:id="rId5"/>
    <p:sldId id="364" r:id="rId6"/>
    <p:sldId id="354" r:id="rId7"/>
    <p:sldId id="359" r:id="rId8"/>
    <p:sldId id="367" r:id="rId9"/>
    <p:sldId id="368" r:id="rId10"/>
    <p:sldId id="369" r:id="rId11"/>
    <p:sldId id="370" r:id="rId12"/>
    <p:sldId id="372" r:id="rId13"/>
    <p:sldId id="371" r:id="rId14"/>
    <p:sldId id="374" r:id="rId15"/>
    <p:sldId id="373" r:id="rId16"/>
    <p:sldId id="376" r:id="rId17"/>
    <p:sldId id="375" r:id="rId18"/>
    <p:sldId id="377" r:id="rId19"/>
    <p:sldId id="379" r:id="rId20"/>
    <p:sldId id="378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62" r:id="rId35"/>
  </p:sldIdLst>
  <p:sldSz cx="10907713" cy="77755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6F2"/>
    <a:srgbClr val="E2DFD0"/>
    <a:srgbClr val="E1002B"/>
    <a:srgbClr val="EE7603"/>
    <a:srgbClr val="CDD5D2"/>
    <a:srgbClr val="E52220"/>
    <a:srgbClr val="FEF0E5"/>
    <a:srgbClr val="F1D3BD"/>
    <a:srgbClr val="EFC1B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6" autoAdjust="0"/>
    <p:restoredTop sz="84235" autoAdjust="0"/>
  </p:normalViewPr>
  <p:slideViewPr>
    <p:cSldViewPr snapToGrid="0" showGuides="1">
      <p:cViewPr varScale="1">
        <p:scale>
          <a:sx n="90" d="100"/>
          <a:sy n="90" d="100"/>
        </p:scale>
        <p:origin x="18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54585-4646-42F3-8111-AFBBCB238E4A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265B0-17CE-4EC7-8A09-1D60C1426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723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841B0-72D5-4E6F-9168-40F5A6D17207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63650" y="1143000"/>
            <a:ext cx="4330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544CD-EF12-437E-BDE6-F5B922CDA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4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93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688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131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15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88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20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10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30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93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17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3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7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38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367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431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261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098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427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073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241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E09A1B6-388B-482C-A57C-F154245FC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191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8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5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63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85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11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17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544CD-EF12-437E-BDE6-F5B922CDAA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5258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8336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07739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683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67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0" y="448"/>
            <a:ext cx="10907713" cy="7774679"/>
            <a:chOff x="0" y="448"/>
            <a:chExt cx="10907713" cy="7774679"/>
          </a:xfrm>
        </p:grpSpPr>
        <p:pic>
          <p:nvPicPr>
            <p:cNvPr id="2" name="그림 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8"/>
              <a:ext cx="10907713" cy="7774679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 userDrawn="1"/>
          </p:nvSpPr>
          <p:spPr>
            <a:xfrm>
              <a:off x="8742066" y="6993653"/>
              <a:ext cx="1657978" cy="662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8170" y="7241310"/>
            <a:ext cx="555493" cy="2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7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9698038" y="7240588"/>
            <a:ext cx="555626" cy="261937"/>
            <a:chOff x="9698038" y="7240588"/>
            <a:chExt cx="555626" cy="261937"/>
          </a:xfrm>
          <a:solidFill>
            <a:srgbClr val="F7F6F2"/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698038" y="7388225"/>
              <a:ext cx="79375" cy="114300"/>
            </a:xfrm>
            <a:custGeom>
              <a:avLst/>
              <a:gdLst>
                <a:gd name="T0" fmla="*/ 112 w 180"/>
                <a:gd name="T1" fmla="*/ 103 h 261"/>
                <a:gd name="T2" fmla="*/ 73 w 180"/>
                <a:gd name="T3" fmla="*/ 69 h 261"/>
                <a:gd name="T4" fmla="*/ 102 w 180"/>
                <a:gd name="T5" fmla="*/ 48 h 261"/>
                <a:gd name="T6" fmla="*/ 122 w 180"/>
                <a:gd name="T7" fmla="*/ 50 h 261"/>
                <a:gd name="T8" fmla="*/ 131 w 180"/>
                <a:gd name="T9" fmla="*/ 51 h 261"/>
                <a:gd name="T10" fmla="*/ 164 w 180"/>
                <a:gd name="T11" fmla="*/ 22 h 261"/>
                <a:gd name="T12" fmla="*/ 166 w 180"/>
                <a:gd name="T13" fmla="*/ 14 h 261"/>
                <a:gd name="T14" fmla="*/ 100 w 180"/>
                <a:gd name="T15" fmla="*/ 0 h 261"/>
                <a:gd name="T16" fmla="*/ 12 w 180"/>
                <a:gd name="T17" fmla="*/ 76 h 261"/>
                <a:gd name="T18" fmla="*/ 27 w 180"/>
                <a:gd name="T19" fmla="*/ 120 h 261"/>
                <a:gd name="T20" fmla="*/ 73 w 180"/>
                <a:gd name="T21" fmla="*/ 152 h 261"/>
                <a:gd name="T22" fmla="*/ 118 w 180"/>
                <a:gd name="T23" fmla="*/ 189 h 261"/>
                <a:gd name="T24" fmla="*/ 81 w 180"/>
                <a:gd name="T25" fmla="*/ 213 h 261"/>
                <a:gd name="T26" fmla="*/ 24 w 180"/>
                <a:gd name="T27" fmla="*/ 195 h 261"/>
                <a:gd name="T28" fmla="*/ 0 w 180"/>
                <a:gd name="T29" fmla="*/ 239 h 261"/>
                <a:gd name="T30" fmla="*/ 85 w 180"/>
                <a:gd name="T31" fmla="*/ 261 h 261"/>
                <a:gd name="T32" fmla="*/ 180 w 180"/>
                <a:gd name="T33" fmla="*/ 183 h 261"/>
                <a:gd name="T34" fmla="*/ 112 w 180"/>
                <a:gd name="T35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" h="261">
                  <a:moveTo>
                    <a:pt x="112" y="103"/>
                  </a:moveTo>
                  <a:cubicBezTo>
                    <a:pt x="90" y="93"/>
                    <a:pt x="73" y="85"/>
                    <a:pt x="73" y="69"/>
                  </a:cubicBezTo>
                  <a:cubicBezTo>
                    <a:pt x="73" y="57"/>
                    <a:pt x="83" y="48"/>
                    <a:pt x="102" y="48"/>
                  </a:cubicBezTo>
                  <a:cubicBezTo>
                    <a:pt x="110" y="48"/>
                    <a:pt x="115" y="49"/>
                    <a:pt x="122" y="50"/>
                  </a:cubicBezTo>
                  <a:cubicBezTo>
                    <a:pt x="125" y="51"/>
                    <a:pt x="128" y="51"/>
                    <a:pt x="131" y="51"/>
                  </a:cubicBezTo>
                  <a:cubicBezTo>
                    <a:pt x="148" y="51"/>
                    <a:pt x="157" y="41"/>
                    <a:pt x="164" y="22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4" y="13"/>
                    <a:pt x="136" y="0"/>
                    <a:pt x="100" y="0"/>
                  </a:cubicBezTo>
                  <a:cubicBezTo>
                    <a:pt x="42" y="0"/>
                    <a:pt x="12" y="37"/>
                    <a:pt x="12" y="76"/>
                  </a:cubicBezTo>
                  <a:cubicBezTo>
                    <a:pt x="12" y="95"/>
                    <a:pt x="18" y="109"/>
                    <a:pt x="27" y="120"/>
                  </a:cubicBezTo>
                  <a:cubicBezTo>
                    <a:pt x="39" y="134"/>
                    <a:pt x="57" y="144"/>
                    <a:pt x="73" y="152"/>
                  </a:cubicBezTo>
                  <a:cubicBezTo>
                    <a:pt x="97" y="163"/>
                    <a:pt x="118" y="172"/>
                    <a:pt x="118" y="189"/>
                  </a:cubicBezTo>
                  <a:cubicBezTo>
                    <a:pt x="118" y="204"/>
                    <a:pt x="103" y="213"/>
                    <a:pt x="81" y="213"/>
                  </a:cubicBezTo>
                  <a:cubicBezTo>
                    <a:pt x="52" y="213"/>
                    <a:pt x="27" y="197"/>
                    <a:pt x="24" y="195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4" y="242"/>
                    <a:pt x="35" y="261"/>
                    <a:pt x="85" y="261"/>
                  </a:cubicBezTo>
                  <a:cubicBezTo>
                    <a:pt x="139" y="261"/>
                    <a:pt x="180" y="230"/>
                    <a:pt x="180" y="183"/>
                  </a:cubicBezTo>
                  <a:cubicBezTo>
                    <a:pt x="180" y="136"/>
                    <a:pt x="142" y="118"/>
                    <a:pt x="112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9791701" y="7389813"/>
              <a:ext cx="93663" cy="111125"/>
            </a:xfrm>
            <a:custGeom>
              <a:avLst/>
              <a:gdLst>
                <a:gd name="T0" fmla="*/ 108 w 211"/>
                <a:gd name="T1" fmla="*/ 119 h 253"/>
                <a:gd name="T2" fmla="*/ 205 w 211"/>
                <a:gd name="T3" fmla="*/ 0 h 253"/>
                <a:gd name="T4" fmla="*/ 136 w 211"/>
                <a:gd name="T5" fmla="*/ 0 h 253"/>
                <a:gd name="T6" fmla="*/ 58 w 211"/>
                <a:gd name="T7" fmla="*/ 103 h 253"/>
                <a:gd name="T8" fmla="*/ 57 w 211"/>
                <a:gd name="T9" fmla="*/ 103 h 253"/>
                <a:gd name="T10" fmla="*/ 57 w 211"/>
                <a:gd name="T11" fmla="*/ 0 h 253"/>
                <a:gd name="T12" fmla="*/ 0 w 211"/>
                <a:gd name="T13" fmla="*/ 0 h 253"/>
                <a:gd name="T14" fmla="*/ 0 w 211"/>
                <a:gd name="T15" fmla="*/ 253 h 253"/>
                <a:gd name="T16" fmla="*/ 3 w 211"/>
                <a:gd name="T17" fmla="*/ 253 h 253"/>
                <a:gd name="T18" fmla="*/ 57 w 211"/>
                <a:gd name="T19" fmla="*/ 200 h 253"/>
                <a:gd name="T20" fmla="*/ 57 w 211"/>
                <a:gd name="T21" fmla="*/ 142 h 253"/>
                <a:gd name="T22" fmla="*/ 58 w 211"/>
                <a:gd name="T23" fmla="*/ 142 h 253"/>
                <a:gd name="T24" fmla="*/ 138 w 211"/>
                <a:gd name="T25" fmla="*/ 250 h 253"/>
                <a:gd name="T26" fmla="*/ 211 w 211"/>
                <a:gd name="T27" fmla="*/ 250 h 253"/>
                <a:gd name="T28" fmla="*/ 108 w 211"/>
                <a:gd name="T29" fmla="*/ 11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253">
                  <a:moveTo>
                    <a:pt x="108" y="119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3" y="253"/>
                    <a:pt x="3" y="253"/>
                    <a:pt x="3" y="253"/>
                  </a:cubicBezTo>
                  <a:cubicBezTo>
                    <a:pt x="28" y="253"/>
                    <a:pt x="57" y="242"/>
                    <a:pt x="57" y="200"/>
                  </a:cubicBezTo>
                  <a:cubicBezTo>
                    <a:pt x="57" y="142"/>
                    <a:pt x="57" y="142"/>
                    <a:pt x="57" y="142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211" y="250"/>
                    <a:pt x="211" y="250"/>
                    <a:pt x="211" y="250"/>
                  </a:cubicBezTo>
                  <a:lnTo>
                    <a:pt x="10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9858376" y="7270750"/>
              <a:ext cx="61913" cy="87312"/>
            </a:xfrm>
            <a:custGeom>
              <a:avLst/>
              <a:gdLst>
                <a:gd name="T0" fmla="*/ 59 w 142"/>
                <a:gd name="T1" fmla="*/ 0 h 201"/>
                <a:gd name="T2" fmla="*/ 9 w 142"/>
                <a:gd name="T3" fmla="*/ 55 h 201"/>
                <a:gd name="T4" fmla="*/ 33 w 142"/>
                <a:gd name="T5" fmla="*/ 141 h 201"/>
                <a:gd name="T6" fmla="*/ 0 w 142"/>
                <a:gd name="T7" fmla="*/ 200 h 201"/>
                <a:gd name="T8" fmla="*/ 23 w 142"/>
                <a:gd name="T9" fmla="*/ 199 h 201"/>
                <a:gd name="T10" fmla="*/ 52 w 142"/>
                <a:gd name="T11" fmla="*/ 201 h 201"/>
                <a:gd name="T12" fmla="*/ 142 w 142"/>
                <a:gd name="T13" fmla="*/ 90 h 201"/>
                <a:gd name="T14" fmla="*/ 59 w 142"/>
                <a:gd name="T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201">
                  <a:moveTo>
                    <a:pt x="59" y="0"/>
                  </a:moveTo>
                  <a:cubicBezTo>
                    <a:pt x="38" y="4"/>
                    <a:pt x="9" y="22"/>
                    <a:pt x="9" y="55"/>
                  </a:cubicBezTo>
                  <a:cubicBezTo>
                    <a:pt x="9" y="84"/>
                    <a:pt x="33" y="102"/>
                    <a:pt x="33" y="141"/>
                  </a:cubicBezTo>
                  <a:cubicBezTo>
                    <a:pt x="33" y="170"/>
                    <a:pt x="17" y="189"/>
                    <a:pt x="0" y="200"/>
                  </a:cubicBezTo>
                  <a:cubicBezTo>
                    <a:pt x="7" y="199"/>
                    <a:pt x="14" y="199"/>
                    <a:pt x="23" y="199"/>
                  </a:cubicBezTo>
                  <a:cubicBezTo>
                    <a:pt x="40" y="199"/>
                    <a:pt x="51" y="200"/>
                    <a:pt x="52" y="201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17" y="52"/>
                    <a:pt x="88" y="23"/>
                    <a:pt x="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899651" y="7310438"/>
              <a:ext cx="103188" cy="92075"/>
            </a:xfrm>
            <a:custGeom>
              <a:avLst/>
              <a:gdLst>
                <a:gd name="T0" fmla="*/ 41 w 235"/>
                <a:gd name="T1" fmla="*/ 210 h 210"/>
                <a:gd name="T2" fmla="*/ 54 w 235"/>
                <a:gd name="T3" fmla="*/ 135 h 210"/>
                <a:gd name="T4" fmla="*/ 97 w 235"/>
                <a:gd name="T5" fmla="*/ 88 h 210"/>
                <a:gd name="T6" fmla="*/ 126 w 235"/>
                <a:gd name="T7" fmla="*/ 89 h 210"/>
                <a:gd name="T8" fmla="*/ 235 w 235"/>
                <a:gd name="T9" fmla="*/ 59 h 210"/>
                <a:gd name="T10" fmla="*/ 48 w 235"/>
                <a:gd name="T11" fmla="*/ 0 h 210"/>
                <a:gd name="T12" fmla="*/ 0 w 235"/>
                <a:gd name="T13" fmla="*/ 134 h 210"/>
                <a:gd name="T14" fmla="*/ 16 w 235"/>
                <a:gd name="T15" fmla="*/ 158 h 210"/>
                <a:gd name="T16" fmla="*/ 41 w 235"/>
                <a:gd name="T1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10">
                  <a:moveTo>
                    <a:pt x="41" y="210"/>
                  </a:moveTo>
                  <a:cubicBezTo>
                    <a:pt x="52" y="192"/>
                    <a:pt x="53" y="164"/>
                    <a:pt x="54" y="135"/>
                  </a:cubicBezTo>
                  <a:cubicBezTo>
                    <a:pt x="55" y="109"/>
                    <a:pt x="61" y="88"/>
                    <a:pt x="97" y="88"/>
                  </a:cubicBezTo>
                  <a:cubicBezTo>
                    <a:pt x="105" y="88"/>
                    <a:pt x="112" y="89"/>
                    <a:pt x="126" y="89"/>
                  </a:cubicBezTo>
                  <a:cubicBezTo>
                    <a:pt x="179" y="89"/>
                    <a:pt x="213" y="71"/>
                    <a:pt x="235" y="59"/>
                  </a:cubicBezTo>
                  <a:cubicBezTo>
                    <a:pt x="191" y="31"/>
                    <a:pt x="127" y="3"/>
                    <a:pt x="48" y="0"/>
                  </a:cubicBezTo>
                  <a:cubicBezTo>
                    <a:pt x="43" y="14"/>
                    <a:pt x="3" y="125"/>
                    <a:pt x="0" y="134"/>
                  </a:cubicBezTo>
                  <a:cubicBezTo>
                    <a:pt x="0" y="135"/>
                    <a:pt x="7" y="143"/>
                    <a:pt x="16" y="158"/>
                  </a:cubicBezTo>
                  <a:cubicBezTo>
                    <a:pt x="29" y="179"/>
                    <a:pt x="36" y="197"/>
                    <a:pt x="41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817101" y="7240588"/>
              <a:ext cx="61913" cy="122237"/>
            </a:xfrm>
            <a:custGeom>
              <a:avLst/>
              <a:gdLst>
                <a:gd name="T0" fmla="*/ 35 w 138"/>
                <a:gd name="T1" fmla="*/ 275 h 275"/>
                <a:gd name="T2" fmla="*/ 28 w 138"/>
                <a:gd name="T3" fmla="*/ 267 h 275"/>
                <a:gd name="T4" fmla="*/ 1 w 138"/>
                <a:gd name="T5" fmla="*/ 23 h 275"/>
                <a:gd name="T6" fmla="*/ 0 w 138"/>
                <a:gd name="T7" fmla="*/ 7 h 275"/>
                <a:gd name="T8" fmla="*/ 7 w 138"/>
                <a:gd name="T9" fmla="*/ 0 h 275"/>
                <a:gd name="T10" fmla="*/ 138 w 138"/>
                <a:gd name="T11" fmla="*/ 57 h 275"/>
                <a:gd name="T12" fmla="*/ 88 w 138"/>
                <a:gd name="T13" fmla="*/ 119 h 275"/>
                <a:gd name="T14" fmla="*/ 112 w 138"/>
                <a:gd name="T15" fmla="*/ 206 h 275"/>
                <a:gd name="T16" fmla="*/ 35 w 138"/>
                <a:gd name="T1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75">
                  <a:moveTo>
                    <a:pt x="35" y="275"/>
                  </a:moveTo>
                  <a:cubicBezTo>
                    <a:pt x="31" y="275"/>
                    <a:pt x="29" y="272"/>
                    <a:pt x="28" y="267"/>
                  </a:cubicBezTo>
                  <a:cubicBezTo>
                    <a:pt x="27" y="262"/>
                    <a:pt x="5" y="55"/>
                    <a:pt x="1" y="23"/>
                  </a:cubicBezTo>
                  <a:cubicBezTo>
                    <a:pt x="1" y="19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" y="0"/>
                    <a:pt x="76" y="14"/>
                    <a:pt x="138" y="57"/>
                  </a:cubicBezTo>
                  <a:cubicBezTo>
                    <a:pt x="120" y="62"/>
                    <a:pt x="88" y="81"/>
                    <a:pt x="88" y="119"/>
                  </a:cubicBezTo>
                  <a:cubicBezTo>
                    <a:pt x="88" y="153"/>
                    <a:pt x="112" y="172"/>
                    <a:pt x="112" y="206"/>
                  </a:cubicBezTo>
                  <a:cubicBezTo>
                    <a:pt x="113" y="262"/>
                    <a:pt x="49" y="275"/>
                    <a:pt x="35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9920288" y="7339013"/>
              <a:ext cx="111125" cy="74612"/>
            </a:xfrm>
            <a:custGeom>
              <a:avLst/>
              <a:gdLst>
                <a:gd name="T0" fmla="*/ 0 w 254"/>
                <a:gd name="T1" fmla="*/ 158 h 168"/>
                <a:gd name="T2" fmla="*/ 3 w 254"/>
                <a:gd name="T3" fmla="*/ 164 h 168"/>
                <a:gd name="T4" fmla="*/ 8 w 254"/>
                <a:gd name="T5" fmla="*/ 168 h 168"/>
                <a:gd name="T6" fmla="*/ 13 w 254"/>
                <a:gd name="T7" fmla="*/ 166 h 168"/>
                <a:gd name="T8" fmla="*/ 235 w 254"/>
                <a:gd name="T9" fmla="*/ 63 h 168"/>
                <a:gd name="T10" fmla="*/ 250 w 254"/>
                <a:gd name="T11" fmla="*/ 56 h 168"/>
                <a:gd name="T12" fmla="*/ 254 w 254"/>
                <a:gd name="T13" fmla="*/ 50 h 168"/>
                <a:gd name="T14" fmla="*/ 253 w 254"/>
                <a:gd name="T15" fmla="*/ 46 h 168"/>
                <a:gd name="T16" fmla="*/ 200 w 254"/>
                <a:gd name="T17" fmla="*/ 0 h 168"/>
                <a:gd name="T18" fmla="*/ 82 w 254"/>
                <a:gd name="T19" fmla="*/ 34 h 168"/>
                <a:gd name="T20" fmla="*/ 56 w 254"/>
                <a:gd name="T21" fmla="*/ 33 h 168"/>
                <a:gd name="T22" fmla="*/ 20 w 254"/>
                <a:gd name="T23" fmla="*/ 69 h 168"/>
                <a:gd name="T24" fmla="*/ 20 w 254"/>
                <a:gd name="T25" fmla="*/ 87 h 168"/>
                <a:gd name="T26" fmla="*/ 0 w 254"/>
                <a:gd name="T27" fmla="*/ 15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68">
                  <a:moveTo>
                    <a:pt x="0" y="158"/>
                  </a:moveTo>
                  <a:cubicBezTo>
                    <a:pt x="1" y="160"/>
                    <a:pt x="2" y="163"/>
                    <a:pt x="3" y="164"/>
                  </a:cubicBezTo>
                  <a:cubicBezTo>
                    <a:pt x="4" y="167"/>
                    <a:pt x="6" y="168"/>
                    <a:pt x="8" y="168"/>
                  </a:cubicBezTo>
                  <a:cubicBezTo>
                    <a:pt x="10" y="168"/>
                    <a:pt x="11" y="167"/>
                    <a:pt x="13" y="166"/>
                  </a:cubicBezTo>
                  <a:cubicBezTo>
                    <a:pt x="18" y="164"/>
                    <a:pt x="207" y="76"/>
                    <a:pt x="235" y="63"/>
                  </a:cubicBezTo>
                  <a:cubicBezTo>
                    <a:pt x="240" y="61"/>
                    <a:pt x="247" y="58"/>
                    <a:pt x="250" y="56"/>
                  </a:cubicBezTo>
                  <a:cubicBezTo>
                    <a:pt x="253" y="54"/>
                    <a:pt x="254" y="52"/>
                    <a:pt x="254" y="50"/>
                  </a:cubicBezTo>
                  <a:cubicBezTo>
                    <a:pt x="254" y="49"/>
                    <a:pt x="254" y="47"/>
                    <a:pt x="253" y="46"/>
                  </a:cubicBezTo>
                  <a:cubicBezTo>
                    <a:pt x="249" y="41"/>
                    <a:pt x="231" y="21"/>
                    <a:pt x="200" y="0"/>
                  </a:cubicBezTo>
                  <a:cubicBezTo>
                    <a:pt x="176" y="13"/>
                    <a:pt x="138" y="34"/>
                    <a:pt x="82" y="34"/>
                  </a:cubicBezTo>
                  <a:cubicBezTo>
                    <a:pt x="68" y="34"/>
                    <a:pt x="65" y="33"/>
                    <a:pt x="56" y="33"/>
                  </a:cubicBezTo>
                  <a:cubicBezTo>
                    <a:pt x="28" y="33"/>
                    <a:pt x="21" y="45"/>
                    <a:pt x="20" y="69"/>
                  </a:cubicBezTo>
                  <a:cubicBezTo>
                    <a:pt x="20" y="74"/>
                    <a:pt x="20" y="80"/>
                    <a:pt x="20" y="87"/>
                  </a:cubicBezTo>
                  <a:cubicBezTo>
                    <a:pt x="19" y="108"/>
                    <a:pt x="16" y="138"/>
                    <a:pt x="0" y="1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0169526" y="7412038"/>
              <a:ext cx="80963" cy="46037"/>
            </a:xfrm>
            <a:custGeom>
              <a:avLst/>
              <a:gdLst>
                <a:gd name="T0" fmla="*/ 92 w 184"/>
                <a:gd name="T1" fmla="*/ 26 h 104"/>
                <a:gd name="T2" fmla="*/ 142 w 184"/>
                <a:gd name="T3" fmla="*/ 95 h 104"/>
                <a:gd name="T4" fmla="*/ 159 w 184"/>
                <a:gd name="T5" fmla="*/ 104 h 104"/>
                <a:gd name="T6" fmla="*/ 184 w 184"/>
                <a:gd name="T7" fmla="*/ 104 h 104"/>
                <a:gd name="T8" fmla="*/ 108 w 184"/>
                <a:gd name="T9" fmla="*/ 0 h 104"/>
                <a:gd name="T10" fmla="*/ 86 w 184"/>
                <a:gd name="T11" fmla="*/ 0 h 104"/>
                <a:gd name="T12" fmla="*/ 69 w 184"/>
                <a:gd name="T13" fmla="*/ 8 h 104"/>
                <a:gd name="T14" fmla="*/ 0 w 184"/>
                <a:gd name="T15" fmla="*/ 104 h 104"/>
                <a:gd name="T16" fmla="*/ 36 w 184"/>
                <a:gd name="T17" fmla="*/ 104 h 104"/>
                <a:gd name="T18" fmla="*/ 92 w 184"/>
                <a:gd name="T19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04">
                  <a:moveTo>
                    <a:pt x="92" y="26"/>
                  </a:moveTo>
                  <a:cubicBezTo>
                    <a:pt x="142" y="95"/>
                    <a:pt x="142" y="95"/>
                    <a:pt x="142" y="95"/>
                  </a:cubicBezTo>
                  <a:cubicBezTo>
                    <a:pt x="146" y="101"/>
                    <a:pt x="153" y="104"/>
                    <a:pt x="159" y="10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0" y="0"/>
                    <a:pt x="73" y="3"/>
                    <a:pt x="69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36" y="104"/>
                    <a:pt x="36" y="104"/>
                    <a:pt x="36" y="104"/>
                  </a:cubicBezTo>
                  <a:lnTo>
                    <a:pt x="9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0166351" y="7480300"/>
              <a:ext cx="873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0071101" y="7412038"/>
              <a:ext cx="57150" cy="61912"/>
            </a:xfrm>
            <a:custGeom>
              <a:avLst/>
              <a:gdLst>
                <a:gd name="T0" fmla="*/ 30 w 129"/>
                <a:gd name="T1" fmla="*/ 20 h 138"/>
                <a:gd name="T2" fmla="*/ 125 w 129"/>
                <a:gd name="T3" fmla="*/ 20 h 138"/>
                <a:gd name="T4" fmla="*/ 125 w 129"/>
                <a:gd name="T5" fmla="*/ 0 h 138"/>
                <a:gd name="T6" fmla="*/ 22 w 129"/>
                <a:gd name="T7" fmla="*/ 0 h 138"/>
                <a:gd name="T8" fmla="*/ 0 w 129"/>
                <a:gd name="T9" fmla="*/ 21 h 138"/>
                <a:gd name="T10" fmla="*/ 0 w 129"/>
                <a:gd name="T11" fmla="*/ 116 h 138"/>
                <a:gd name="T12" fmla="*/ 22 w 129"/>
                <a:gd name="T13" fmla="*/ 138 h 138"/>
                <a:gd name="T14" fmla="*/ 129 w 129"/>
                <a:gd name="T15" fmla="*/ 138 h 138"/>
                <a:gd name="T16" fmla="*/ 129 w 129"/>
                <a:gd name="T17" fmla="*/ 117 h 138"/>
                <a:gd name="T18" fmla="*/ 30 w 129"/>
                <a:gd name="T19" fmla="*/ 117 h 138"/>
                <a:gd name="T20" fmla="*/ 30 w 129"/>
                <a:gd name="T21" fmla="*/ 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138">
                  <a:moveTo>
                    <a:pt x="30" y="20"/>
                  </a:moveTo>
                  <a:cubicBezTo>
                    <a:pt x="125" y="20"/>
                    <a:pt x="125" y="20"/>
                    <a:pt x="125" y="2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9"/>
                    <a:pt x="9" y="138"/>
                    <a:pt x="22" y="138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30" y="117"/>
                    <a:pt x="30" y="117"/>
                    <a:pt x="30" y="117"/>
                  </a:cubicBezTo>
                  <a:lnTo>
                    <a:pt x="3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0104438" y="7412038"/>
              <a:ext cx="44450" cy="88900"/>
            </a:xfrm>
            <a:custGeom>
              <a:avLst/>
              <a:gdLst>
                <a:gd name="T0" fmla="*/ 71 w 101"/>
                <a:gd name="T1" fmla="*/ 52 h 200"/>
                <a:gd name="T2" fmla="*/ 0 w 101"/>
                <a:gd name="T3" fmla="*/ 52 h 200"/>
                <a:gd name="T4" fmla="*/ 0 w 101"/>
                <a:gd name="T5" fmla="*/ 73 h 200"/>
                <a:gd name="T6" fmla="*/ 71 w 101"/>
                <a:gd name="T7" fmla="*/ 73 h 200"/>
                <a:gd name="T8" fmla="*/ 71 w 101"/>
                <a:gd name="T9" fmla="*/ 200 h 200"/>
                <a:gd name="T10" fmla="*/ 80 w 101"/>
                <a:gd name="T11" fmla="*/ 200 h 200"/>
                <a:gd name="T12" fmla="*/ 101 w 101"/>
                <a:gd name="T13" fmla="*/ 178 h 200"/>
                <a:gd name="T14" fmla="*/ 101 w 101"/>
                <a:gd name="T15" fmla="*/ 0 h 200"/>
                <a:gd name="T16" fmla="*/ 71 w 101"/>
                <a:gd name="T17" fmla="*/ 0 h 200"/>
                <a:gd name="T18" fmla="*/ 71 w 101"/>
                <a:gd name="T19" fmla="*/ 5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00">
                  <a:moveTo>
                    <a:pt x="71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200"/>
                    <a:pt x="71" y="200"/>
                    <a:pt x="71" y="200"/>
                  </a:cubicBezTo>
                  <a:cubicBezTo>
                    <a:pt x="80" y="200"/>
                    <a:pt x="80" y="200"/>
                    <a:pt x="80" y="200"/>
                  </a:cubicBezTo>
                  <a:cubicBezTo>
                    <a:pt x="92" y="200"/>
                    <a:pt x="101" y="190"/>
                    <a:pt x="101" y="17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7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983788" y="7464425"/>
              <a:ext cx="73025" cy="36512"/>
            </a:xfrm>
            <a:custGeom>
              <a:avLst/>
              <a:gdLst>
                <a:gd name="T0" fmla="*/ 31 w 163"/>
                <a:gd name="T1" fmla="*/ 51 h 81"/>
                <a:gd name="T2" fmla="*/ 158 w 163"/>
                <a:gd name="T3" fmla="*/ 51 h 81"/>
                <a:gd name="T4" fmla="*/ 158 w 163"/>
                <a:gd name="T5" fmla="*/ 21 h 81"/>
                <a:gd name="T6" fmla="*/ 136 w 163"/>
                <a:gd name="T7" fmla="*/ 0 h 81"/>
                <a:gd name="T8" fmla="*/ 0 w 163"/>
                <a:gd name="T9" fmla="*/ 0 h 81"/>
                <a:gd name="T10" fmla="*/ 0 w 163"/>
                <a:gd name="T11" fmla="*/ 20 h 81"/>
                <a:gd name="T12" fmla="*/ 127 w 163"/>
                <a:gd name="T13" fmla="*/ 20 h 81"/>
                <a:gd name="T14" fmla="*/ 127 w 163"/>
                <a:gd name="T15" fmla="*/ 30 h 81"/>
                <a:gd name="T16" fmla="*/ 0 w 163"/>
                <a:gd name="T17" fmla="*/ 30 h 81"/>
                <a:gd name="T18" fmla="*/ 0 w 163"/>
                <a:gd name="T19" fmla="*/ 60 h 81"/>
                <a:gd name="T20" fmla="*/ 21 w 163"/>
                <a:gd name="T21" fmla="*/ 81 h 81"/>
                <a:gd name="T22" fmla="*/ 27 w 163"/>
                <a:gd name="T23" fmla="*/ 81 h 81"/>
                <a:gd name="T24" fmla="*/ 27 w 163"/>
                <a:gd name="T25" fmla="*/ 81 h 81"/>
                <a:gd name="T26" fmla="*/ 163 w 163"/>
                <a:gd name="T27" fmla="*/ 81 h 81"/>
                <a:gd name="T28" fmla="*/ 163 w 163"/>
                <a:gd name="T29" fmla="*/ 61 h 81"/>
                <a:gd name="T30" fmla="*/ 31 w 163"/>
                <a:gd name="T31" fmla="*/ 61 h 81"/>
                <a:gd name="T32" fmla="*/ 31 w 163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81">
                  <a:moveTo>
                    <a:pt x="31" y="51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8" y="9"/>
                    <a:pt x="148" y="0"/>
                    <a:pt x="1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1"/>
                    <a:pt x="9" y="81"/>
                    <a:pt x="21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31" y="61"/>
                    <a:pt x="31" y="61"/>
                    <a:pt x="31" y="61"/>
                  </a:cubicBezTo>
                  <a:lnTo>
                    <a:pt x="31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971088" y="7445375"/>
              <a:ext cx="63500" cy="15875"/>
            </a:xfrm>
            <a:custGeom>
              <a:avLst/>
              <a:gdLst>
                <a:gd name="T0" fmla="*/ 16 w 40"/>
                <a:gd name="T1" fmla="*/ 10 h 10"/>
                <a:gd name="T2" fmla="*/ 25 w 40"/>
                <a:gd name="T3" fmla="*/ 10 h 10"/>
                <a:gd name="T4" fmla="*/ 25 w 40"/>
                <a:gd name="T5" fmla="*/ 6 h 10"/>
                <a:gd name="T6" fmla="*/ 40 w 40"/>
                <a:gd name="T7" fmla="*/ 6 h 10"/>
                <a:gd name="T8" fmla="*/ 40 w 40"/>
                <a:gd name="T9" fmla="*/ 0 h 10"/>
                <a:gd name="T10" fmla="*/ 0 w 40"/>
                <a:gd name="T11" fmla="*/ 0 h 10"/>
                <a:gd name="T12" fmla="*/ 0 w 40"/>
                <a:gd name="T13" fmla="*/ 6 h 10"/>
                <a:gd name="T14" fmla="*/ 16 w 40"/>
                <a:gd name="T15" fmla="*/ 6 h 10"/>
                <a:gd name="T16" fmla="*/ 16 w 4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0">
                  <a:moveTo>
                    <a:pt x="16" y="10"/>
                  </a:moveTo>
                  <a:lnTo>
                    <a:pt x="25" y="10"/>
                  </a:lnTo>
                  <a:lnTo>
                    <a:pt x="25" y="6"/>
                  </a:lnTo>
                  <a:lnTo>
                    <a:pt x="40" y="6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0040938" y="7412038"/>
              <a:ext cx="127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974263" y="7412038"/>
              <a:ext cx="58738" cy="30162"/>
            </a:xfrm>
            <a:custGeom>
              <a:avLst/>
              <a:gdLst>
                <a:gd name="T0" fmla="*/ 67 w 134"/>
                <a:gd name="T1" fmla="*/ 22 h 66"/>
                <a:gd name="T2" fmla="*/ 100 w 134"/>
                <a:gd name="T3" fmla="*/ 62 h 66"/>
                <a:gd name="T4" fmla="*/ 108 w 134"/>
                <a:gd name="T5" fmla="*/ 66 h 66"/>
                <a:gd name="T6" fmla="*/ 134 w 134"/>
                <a:gd name="T7" fmla="*/ 66 h 66"/>
                <a:gd name="T8" fmla="*/ 81 w 134"/>
                <a:gd name="T9" fmla="*/ 0 h 66"/>
                <a:gd name="T10" fmla="*/ 60 w 134"/>
                <a:gd name="T11" fmla="*/ 0 h 66"/>
                <a:gd name="T12" fmla="*/ 49 w 134"/>
                <a:gd name="T13" fmla="*/ 5 h 66"/>
                <a:gd name="T14" fmla="*/ 0 w 134"/>
                <a:gd name="T15" fmla="*/ 66 h 66"/>
                <a:gd name="T16" fmla="*/ 32 w 134"/>
                <a:gd name="T17" fmla="*/ 66 h 66"/>
                <a:gd name="T18" fmla="*/ 67 w 134"/>
                <a:gd name="T19" fmla="*/ 2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66">
                  <a:moveTo>
                    <a:pt x="67" y="22"/>
                  </a:moveTo>
                  <a:cubicBezTo>
                    <a:pt x="100" y="62"/>
                    <a:pt x="100" y="62"/>
                    <a:pt x="100" y="62"/>
                  </a:cubicBezTo>
                  <a:cubicBezTo>
                    <a:pt x="102" y="64"/>
                    <a:pt x="105" y="66"/>
                    <a:pt x="108" y="66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6" y="0"/>
                    <a:pt x="52" y="2"/>
                    <a:pt x="49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2" y="66"/>
                    <a:pt x="32" y="66"/>
                    <a:pt x="32" y="66"/>
                  </a:cubicBezTo>
                  <a:lnTo>
                    <a:pt x="6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036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  <p:pic>
        <p:nvPicPr>
          <p:cNvPr id="4" name="그림 3"/>
          <p:cNvPicPr/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742604" y="6433951"/>
            <a:ext cx="2450804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1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3294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5335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91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74177" y="7311535"/>
            <a:ext cx="159358" cy="0"/>
          </a:xfrm>
          <a:prstGeom prst="line">
            <a:avLst/>
          </a:prstGeom>
          <a:ln w="22225" cap="rnd"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8998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3041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88689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95685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3432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76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98170" y="7241310"/>
            <a:ext cx="555493" cy="261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66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9698038" y="7240588"/>
            <a:ext cx="555626" cy="261937"/>
            <a:chOff x="9698038" y="7240588"/>
            <a:chExt cx="555626" cy="261937"/>
          </a:xfrm>
          <a:solidFill>
            <a:srgbClr val="F7F6F2"/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698038" y="7388225"/>
              <a:ext cx="79375" cy="114300"/>
            </a:xfrm>
            <a:custGeom>
              <a:avLst/>
              <a:gdLst>
                <a:gd name="T0" fmla="*/ 112 w 180"/>
                <a:gd name="T1" fmla="*/ 103 h 261"/>
                <a:gd name="T2" fmla="*/ 73 w 180"/>
                <a:gd name="T3" fmla="*/ 69 h 261"/>
                <a:gd name="T4" fmla="*/ 102 w 180"/>
                <a:gd name="T5" fmla="*/ 48 h 261"/>
                <a:gd name="T6" fmla="*/ 122 w 180"/>
                <a:gd name="T7" fmla="*/ 50 h 261"/>
                <a:gd name="T8" fmla="*/ 131 w 180"/>
                <a:gd name="T9" fmla="*/ 51 h 261"/>
                <a:gd name="T10" fmla="*/ 164 w 180"/>
                <a:gd name="T11" fmla="*/ 22 h 261"/>
                <a:gd name="T12" fmla="*/ 166 w 180"/>
                <a:gd name="T13" fmla="*/ 14 h 261"/>
                <a:gd name="T14" fmla="*/ 100 w 180"/>
                <a:gd name="T15" fmla="*/ 0 h 261"/>
                <a:gd name="T16" fmla="*/ 12 w 180"/>
                <a:gd name="T17" fmla="*/ 76 h 261"/>
                <a:gd name="T18" fmla="*/ 27 w 180"/>
                <a:gd name="T19" fmla="*/ 120 h 261"/>
                <a:gd name="T20" fmla="*/ 73 w 180"/>
                <a:gd name="T21" fmla="*/ 152 h 261"/>
                <a:gd name="T22" fmla="*/ 118 w 180"/>
                <a:gd name="T23" fmla="*/ 189 h 261"/>
                <a:gd name="T24" fmla="*/ 81 w 180"/>
                <a:gd name="T25" fmla="*/ 213 h 261"/>
                <a:gd name="T26" fmla="*/ 24 w 180"/>
                <a:gd name="T27" fmla="*/ 195 h 261"/>
                <a:gd name="T28" fmla="*/ 0 w 180"/>
                <a:gd name="T29" fmla="*/ 239 h 261"/>
                <a:gd name="T30" fmla="*/ 85 w 180"/>
                <a:gd name="T31" fmla="*/ 261 h 261"/>
                <a:gd name="T32" fmla="*/ 180 w 180"/>
                <a:gd name="T33" fmla="*/ 183 h 261"/>
                <a:gd name="T34" fmla="*/ 112 w 180"/>
                <a:gd name="T35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" h="261">
                  <a:moveTo>
                    <a:pt x="112" y="103"/>
                  </a:moveTo>
                  <a:cubicBezTo>
                    <a:pt x="90" y="93"/>
                    <a:pt x="73" y="85"/>
                    <a:pt x="73" y="69"/>
                  </a:cubicBezTo>
                  <a:cubicBezTo>
                    <a:pt x="73" y="57"/>
                    <a:pt x="83" y="48"/>
                    <a:pt x="102" y="48"/>
                  </a:cubicBezTo>
                  <a:cubicBezTo>
                    <a:pt x="110" y="48"/>
                    <a:pt x="115" y="49"/>
                    <a:pt x="122" y="50"/>
                  </a:cubicBezTo>
                  <a:cubicBezTo>
                    <a:pt x="125" y="51"/>
                    <a:pt x="128" y="51"/>
                    <a:pt x="131" y="51"/>
                  </a:cubicBezTo>
                  <a:cubicBezTo>
                    <a:pt x="148" y="51"/>
                    <a:pt x="157" y="41"/>
                    <a:pt x="164" y="22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4" y="13"/>
                    <a:pt x="136" y="0"/>
                    <a:pt x="100" y="0"/>
                  </a:cubicBezTo>
                  <a:cubicBezTo>
                    <a:pt x="42" y="0"/>
                    <a:pt x="12" y="37"/>
                    <a:pt x="12" y="76"/>
                  </a:cubicBezTo>
                  <a:cubicBezTo>
                    <a:pt x="12" y="95"/>
                    <a:pt x="18" y="109"/>
                    <a:pt x="27" y="120"/>
                  </a:cubicBezTo>
                  <a:cubicBezTo>
                    <a:pt x="39" y="134"/>
                    <a:pt x="57" y="144"/>
                    <a:pt x="73" y="152"/>
                  </a:cubicBezTo>
                  <a:cubicBezTo>
                    <a:pt x="97" y="163"/>
                    <a:pt x="118" y="172"/>
                    <a:pt x="118" y="189"/>
                  </a:cubicBezTo>
                  <a:cubicBezTo>
                    <a:pt x="118" y="204"/>
                    <a:pt x="103" y="213"/>
                    <a:pt x="81" y="213"/>
                  </a:cubicBezTo>
                  <a:cubicBezTo>
                    <a:pt x="52" y="213"/>
                    <a:pt x="27" y="197"/>
                    <a:pt x="24" y="195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4" y="242"/>
                    <a:pt x="35" y="261"/>
                    <a:pt x="85" y="261"/>
                  </a:cubicBezTo>
                  <a:cubicBezTo>
                    <a:pt x="139" y="261"/>
                    <a:pt x="180" y="230"/>
                    <a:pt x="180" y="183"/>
                  </a:cubicBezTo>
                  <a:cubicBezTo>
                    <a:pt x="180" y="136"/>
                    <a:pt x="142" y="118"/>
                    <a:pt x="112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9791701" y="7389813"/>
              <a:ext cx="93663" cy="111125"/>
            </a:xfrm>
            <a:custGeom>
              <a:avLst/>
              <a:gdLst>
                <a:gd name="T0" fmla="*/ 108 w 211"/>
                <a:gd name="T1" fmla="*/ 119 h 253"/>
                <a:gd name="T2" fmla="*/ 205 w 211"/>
                <a:gd name="T3" fmla="*/ 0 h 253"/>
                <a:gd name="T4" fmla="*/ 136 w 211"/>
                <a:gd name="T5" fmla="*/ 0 h 253"/>
                <a:gd name="T6" fmla="*/ 58 w 211"/>
                <a:gd name="T7" fmla="*/ 103 h 253"/>
                <a:gd name="T8" fmla="*/ 57 w 211"/>
                <a:gd name="T9" fmla="*/ 103 h 253"/>
                <a:gd name="T10" fmla="*/ 57 w 211"/>
                <a:gd name="T11" fmla="*/ 0 h 253"/>
                <a:gd name="T12" fmla="*/ 0 w 211"/>
                <a:gd name="T13" fmla="*/ 0 h 253"/>
                <a:gd name="T14" fmla="*/ 0 w 211"/>
                <a:gd name="T15" fmla="*/ 253 h 253"/>
                <a:gd name="T16" fmla="*/ 3 w 211"/>
                <a:gd name="T17" fmla="*/ 253 h 253"/>
                <a:gd name="T18" fmla="*/ 57 w 211"/>
                <a:gd name="T19" fmla="*/ 200 h 253"/>
                <a:gd name="T20" fmla="*/ 57 w 211"/>
                <a:gd name="T21" fmla="*/ 142 h 253"/>
                <a:gd name="T22" fmla="*/ 58 w 211"/>
                <a:gd name="T23" fmla="*/ 142 h 253"/>
                <a:gd name="T24" fmla="*/ 138 w 211"/>
                <a:gd name="T25" fmla="*/ 250 h 253"/>
                <a:gd name="T26" fmla="*/ 211 w 211"/>
                <a:gd name="T27" fmla="*/ 250 h 253"/>
                <a:gd name="T28" fmla="*/ 108 w 211"/>
                <a:gd name="T29" fmla="*/ 11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253">
                  <a:moveTo>
                    <a:pt x="108" y="119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3" y="253"/>
                    <a:pt x="3" y="253"/>
                    <a:pt x="3" y="253"/>
                  </a:cubicBezTo>
                  <a:cubicBezTo>
                    <a:pt x="28" y="253"/>
                    <a:pt x="57" y="242"/>
                    <a:pt x="57" y="200"/>
                  </a:cubicBezTo>
                  <a:cubicBezTo>
                    <a:pt x="57" y="142"/>
                    <a:pt x="57" y="142"/>
                    <a:pt x="57" y="142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211" y="250"/>
                    <a:pt x="211" y="250"/>
                    <a:pt x="211" y="250"/>
                  </a:cubicBezTo>
                  <a:lnTo>
                    <a:pt x="10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9858376" y="7270750"/>
              <a:ext cx="61913" cy="87312"/>
            </a:xfrm>
            <a:custGeom>
              <a:avLst/>
              <a:gdLst>
                <a:gd name="T0" fmla="*/ 59 w 142"/>
                <a:gd name="T1" fmla="*/ 0 h 201"/>
                <a:gd name="T2" fmla="*/ 9 w 142"/>
                <a:gd name="T3" fmla="*/ 55 h 201"/>
                <a:gd name="T4" fmla="*/ 33 w 142"/>
                <a:gd name="T5" fmla="*/ 141 h 201"/>
                <a:gd name="T6" fmla="*/ 0 w 142"/>
                <a:gd name="T7" fmla="*/ 200 h 201"/>
                <a:gd name="T8" fmla="*/ 23 w 142"/>
                <a:gd name="T9" fmla="*/ 199 h 201"/>
                <a:gd name="T10" fmla="*/ 52 w 142"/>
                <a:gd name="T11" fmla="*/ 201 h 201"/>
                <a:gd name="T12" fmla="*/ 142 w 142"/>
                <a:gd name="T13" fmla="*/ 90 h 201"/>
                <a:gd name="T14" fmla="*/ 59 w 142"/>
                <a:gd name="T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201">
                  <a:moveTo>
                    <a:pt x="59" y="0"/>
                  </a:moveTo>
                  <a:cubicBezTo>
                    <a:pt x="38" y="4"/>
                    <a:pt x="9" y="22"/>
                    <a:pt x="9" y="55"/>
                  </a:cubicBezTo>
                  <a:cubicBezTo>
                    <a:pt x="9" y="84"/>
                    <a:pt x="33" y="102"/>
                    <a:pt x="33" y="141"/>
                  </a:cubicBezTo>
                  <a:cubicBezTo>
                    <a:pt x="33" y="170"/>
                    <a:pt x="17" y="189"/>
                    <a:pt x="0" y="200"/>
                  </a:cubicBezTo>
                  <a:cubicBezTo>
                    <a:pt x="7" y="199"/>
                    <a:pt x="14" y="199"/>
                    <a:pt x="23" y="199"/>
                  </a:cubicBezTo>
                  <a:cubicBezTo>
                    <a:pt x="40" y="199"/>
                    <a:pt x="51" y="200"/>
                    <a:pt x="52" y="201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17" y="52"/>
                    <a:pt x="88" y="23"/>
                    <a:pt x="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899651" y="7310438"/>
              <a:ext cx="103188" cy="92075"/>
            </a:xfrm>
            <a:custGeom>
              <a:avLst/>
              <a:gdLst>
                <a:gd name="T0" fmla="*/ 41 w 235"/>
                <a:gd name="T1" fmla="*/ 210 h 210"/>
                <a:gd name="T2" fmla="*/ 54 w 235"/>
                <a:gd name="T3" fmla="*/ 135 h 210"/>
                <a:gd name="T4" fmla="*/ 97 w 235"/>
                <a:gd name="T5" fmla="*/ 88 h 210"/>
                <a:gd name="T6" fmla="*/ 126 w 235"/>
                <a:gd name="T7" fmla="*/ 89 h 210"/>
                <a:gd name="T8" fmla="*/ 235 w 235"/>
                <a:gd name="T9" fmla="*/ 59 h 210"/>
                <a:gd name="T10" fmla="*/ 48 w 235"/>
                <a:gd name="T11" fmla="*/ 0 h 210"/>
                <a:gd name="T12" fmla="*/ 0 w 235"/>
                <a:gd name="T13" fmla="*/ 134 h 210"/>
                <a:gd name="T14" fmla="*/ 16 w 235"/>
                <a:gd name="T15" fmla="*/ 158 h 210"/>
                <a:gd name="T16" fmla="*/ 41 w 235"/>
                <a:gd name="T1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10">
                  <a:moveTo>
                    <a:pt x="41" y="210"/>
                  </a:moveTo>
                  <a:cubicBezTo>
                    <a:pt x="52" y="192"/>
                    <a:pt x="53" y="164"/>
                    <a:pt x="54" y="135"/>
                  </a:cubicBezTo>
                  <a:cubicBezTo>
                    <a:pt x="55" y="109"/>
                    <a:pt x="61" y="88"/>
                    <a:pt x="97" y="88"/>
                  </a:cubicBezTo>
                  <a:cubicBezTo>
                    <a:pt x="105" y="88"/>
                    <a:pt x="112" y="89"/>
                    <a:pt x="126" y="89"/>
                  </a:cubicBezTo>
                  <a:cubicBezTo>
                    <a:pt x="179" y="89"/>
                    <a:pt x="213" y="71"/>
                    <a:pt x="235" y="59"/>
                  </a:cubicBezTo>
                  <a:cubicBezTo>
                    <a:pt x="191" y="31"/>
                    <a:pt x="127" y="3"/>
                    <a:pt x="48" y="0"/>
                  </a:cubicBezTo>
                  <a:cubicBezTo>
                    <a:pt x="43" y="14"/>
                    <a:pt x="3" y="125"/>
                    <a:pt x="0" y="134"/>
                  </a:cubicBezTo>
                  <a:cubicBezTo>
                    <a:pt x="0" y="135"/>
                    <a:pt x="7" y="143"/>
                    <a:pt x="16" y="158"/>
                  </a:cubicBezTo>
                  <a:cubicBezTo>
                    <a:pt x="29" y="179"/>
                    <a:pt x="36" y="197"/>
                    <a:pt x="41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817101" y="7240588"/>
              <a:ext cx="61913" cy="122237"/>
            </a:xfrm>
            <a:custGeom>
              <a:avLst/>
              <a:gdLst>
                <a:gd name="T0" fmla="*/ 35 w 138"/>
                <a:gd name="T1" fmla="*/ 275 h 275"/>
                <a:gd name="T2" fmla="*/ 28 w 138"/>
                <a:gd name="T3" fmla="*/ 267 h 275"/>
                <a:gd name="T4" fmla="*/ 1 w 138"/>
                <a:gd name="T5" fmla="*/ 23 h 275"/>
                <a:gd name="T6" fmla="*/ 0 w 138"/>
                <a:gd name="T7" fmla="*/ 7 h 275"/>
                <a:gd name="T8" fmla="*/ 7 w 138"/>
                <a:gd name="T9" fmla="*/ 0 h 275"/>
                <a:gd name="T10" fmla="*/ 138 w 138"/>
                <a:gd name="T11" fmla="*/ 57 h 275"/>
                <a:gd name="T12" fmla="*/ 88 w 138"/>
                <a:gd name="T13" fmla="*/ 119 h 275"/>
                <a:gd name="T14" fmla="*/ 112 w 138"/>
                <a:gd name="T15" fmla="*/ 206 h 275"/>
                <a:gd name="T16" fmla="*/ 35 w 138"/>
                <a:gd name="T1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75">
                  <a:moveTo>
                    <a:pt x="35" y="275"/>
                  </a:moveTo>
                  <a:cubicBezTo>
                    <a:pt x="31" y="275"/>
                    <a:pt x="29" y="272"/>
                    <a:pt x="28" y="267"/>
                  </a:cubicBezTo>
                  <a:cubicBezTo>
                    <a:pt x="27" y="262"/>
                    <a:pt x="5" y="55"/>
                    <a:pt x="1" y="23"/>
                  </a:cubicBezTo>
                  <a:cubicBezTo>
                    <a:pt x="1" y="19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" y="0"/>
                    <a:pt x="76" y="14"/>
                    <a:pt x="138" y="57"/>
                  </a:cubicBezTo>
                  <a:cubicBezTo>
                    <a:pt x="120" y="62"/>
                    <a:pt x="88" y="81"/>
                    <a:pt x="88" y="119"/>
                  </a:cubicBezTo>
                  <a:cubicBezTo>
                    <a:pt x="88" y="153"/>
                    <a:pt x="112" y="172"/>
                    <a:pt x="112" y="206"/>
                  </a:cubicBezTo>
                  <a:cubicBezTo>
                    <a:pt x="113" y="262"/>
                    <a:pt x="49" y="275"/>
                    <a:pt x="35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9920288" y="7339013"/>
              <a:ext cx="111125" cy="74612"/>
            </a:xfrm>
            <a:custGeom>
              <a:avLst/>
              <a:gdLst>
                <a:gd name="T0" fmla="*/ 0 w 254"/>
                <a:gd name="T1" fmla="*/ 158 h 168"/>
                <a:gd name="T2" fmla="*/ 3 w 254"/>
                <a:gd name="T3" fmla="*/ 164 h 168"/>
                <a:gd name="T4" fmla="*/ 8 w 254"/>
                <a:gd name="T5" fmla="*/ 168 h 168"/>
                <a:gd name="T6" fmla="*/ 13 w 254"/>
                <a:gd name="T7" fmla="*/ 166 h 168"/>
                <a:gd name="T8" fmla="*/ 235 w 254"/>
                <a:gd name="T9" fmla="*/ 63 h 168"/>
                <a:gd name="T10" fmla="*/ 250 w 254"/>
                <a:gd name="T11" fmla="*/ 56 h 168"/>
                <a:gd name="T12" fmla="*/ 254 w 254"/>
                <a:gd name="T13" fmla="*/ 50 h 168"/>
                <a:gd name="T14" fmla="*/ 253 w 254"/>
                <a:gd name="T15" fmla="*/ 46 h 168"/>
                <a:gd name="T16" fmla="*/ 200 w 254"/>
                <a:gd name="T17" fmla="*/ 0 h 168"/>
                <a:gd name="T18" fmla="*/ 82 w 254"/>
                <a:gd name="T19" fmla="*/ 34 h 168"/>
                <a:gd name="T20" fmla="*/ 56 w 254"/>
                <a:gd name="T21" fmla="*/ 33 h 168"/>
                <a:gd name="T22" fmla="*/ 20 w 254"/>
                <a:gd name="T23" fmla="*/ 69 h 168"/>
                <a:gd name="T24" fmla="*/ 20 w 254"/>
                <a:gd name="T25" fmla="*/ 87 h 168"/>
                <a:gd name="T26" fmla="*/ 0 w 254"/>
                <a:gd name="T27" fmla="*/ 15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68">
                  <a:moveTo>
                    <a:pt x="0" y="158"/>
                  </a:moveTo>
                  <a:cubicBezTo>
                    <a:pt x="1" y="160"/>
                    <a:pt x="2" y="163"/>
                    <a:pt x="3" y="164"/>
                  </a:cubicBezTo>
                  <a:cubicBezTo>
                    <a:pt x="4" y="167"/>
                    <a:pt x="6" y="168"/>
                    <a:pt x="8" y="168"/>
                  </a:cubicBezTo>
                  <a:cubicBezTo>
                    <a:pt x="10" y="168"/>
                    <a:pt x="11" y="167"/>
                    <a:pt x="13" y="166"/>
                  </a:cubicBezTo>
                  <a:cubicBezTo>
                    <a:pt x="18" y="164"/>
                    <a:pt x="207" y="76"/>
                    <a:pt x="235" y="63"/>
                  </a:cubicBezTo>
                  <a:cubicBezTo>
                    <a:pt x="240" y="61"/>
                    <a:pt x="247" y="58"/>
                    <a:pt x="250" y="56"/>
                  </a:cubicBezTo>
                  <a:cubicBezTo>
                    <a:pt x="253" y="54"/>
                    <a:pt x="254" y="52"/>
                    <a:pt x="254" y="50"/>
                  </a:cubicBezTo>
                  <a:cubicBezTo>
                    <a:pt x="254" y="49"/>
                    <a:pt x="254" y="47"/>
                    <a:pt x="253" y="46"/>
                  </a:cubicBezTo>
                  <a:cubicBezTo>
                    <a:pt x="249" y="41"/>
                    <a:pt x="231" y="21"/>
                    <a:pt x="200" y="0"/>
                  </a:cubicBezTo>
                  <a:cubicBezTo>
                    <a:pt x="176" y="13"/>
                    <a:pt x="138" y="34"/>
                    <a:pt x="82" y="34"/>
                  </a:cubicBezTo>
                  <a:cubicBezTo>
                    <a:pt x="68" y="34"/>
                    <a:pt x="65" y="33"/>
                    <a:pt x="56" y="33"/>
                  </a:cubicBezTo>
                  <a:cubicBezTo>
                    <a:pt x="28" y="33"/>
                    <a:pt x="21" y="45"/>
                    <a:pt x="20" y="69"/>
                  </a:cubicBezTo>
                  <a:cubicBezTo>
                    <a:pt x="20" y="74"/>
                    <a:pt x="20" y="80"/>
                    <a:pt x="20" y="87"/>
                  </a:cubicBezTo>
                  <a:cubicBezTo>
                    <a:pt x="19" y="108"/>
                    <a:pt x="16" y="138"/>
                    <a:pt x="0" y="1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0169526" y="7412038"/>
              <a:ext cx="80963" cy="46037"/>
            </a:xfrm>
            <a:custGeom>
              <a:avLst/>
              <a:gdLst>
                <a:gd name="T0" fmla="*/ 92 w 184"/>
                <a:gd name="T1" fmla="*/ 26 h 104"/>
                <a:gd name="T2" fmla="*/ 142 w 184"/>
                <a:gd name="T3" fmla="*/ 95 h 104"/>
                <a:gd name="T4" fmla="*/ 159 w 184"/>
                <a:gd name="T5" fmla="*/ 104 h 104"/>
                <a:gd name="T6" fmla="*/ 184 w 184"/>
                <a:gd name="T7" fmla="*/ 104 h 104"/>
                <a:gd name="T8" fmla="*/ 108 w 184"/>
                <a:gd name="T9" fmla="*/ 0 h 104"/>
                <a:gd name="T10" fmla="*/ 86 w 184"/>
                <a:gd name="T11" fmla="*/ 0 h 104"/>
                <a:gd name="T12" fmla="*/ 69 w 184"/>
                <a:gd name="T13" fmla="*/ 8 h 104"/>
                <a:gd name="T14" fmla="*/ 0 w 184"/>
                <a:gd name="T15" fmla="*/ 104 h 104"/>
                <a:gd name="T16" fmla="*/ 36 w 184"/>
                <a:gd name="T17" fmla="*/ 104 h 104"/>
                <a:gd name="T18" fmla="*/ 92 w 184"/>
                <a:gd name="T19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04">
                  <a:moveTo>
                    <a:pt x="92" y="26"/>
                  </a:moveTo>
                  <a:cubicBezTo>
                    <a:pt x="142" y="95"/>
                    <a:pt x="142" y="95"/>
                    <a:pt x="142" y="95"/>
                  </a:cubicBezTo>
                  <a:cubicBezTo>
                    <a:pt x="146" y="101"/>
                    <a:pt x="153" y="104"/>
                    <a:pt x="159" y="10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0" y="0"/>
                    <a:pt x="73" y="3"/>
                    <a:pt x="69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36" y="104"/>
                    <a:pt x="36" y="104"/>
                    <a:pt x="36" y="104"/>
                  </a:cubicBezTo>
                  <a:lnTo>
                    <a:pt x="9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0166351" y="7480300"/>
              <a:ext cx="873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0071101" y="7412038"/>
              <a:ext cx="57150" cy="61912"/>
            </a:xfrm>
            <a:custGeom>
              <a:avLst/>
              <a:gdLst>
                <a:gd name="T0" fmla="*/ 30 w 129"/>
                <a:gd name="T1" fmla="*/ 20 h 138"/>
                <a:gd name="T2" fmla="*/ 125 w 129"/>
                <a:gd name="T3" fmla="*/ 20 h 138"/>
                <a:gd name="T4" fmla="*/ 125 w 129"/>
                <a:gd name="T5" fmla="*/ 0 h 138"/>
                <a:gd name="T6" fmla="*/ 22 w 129"/>
                <a:gd name="T7" fmla="*/ 0 h 138"/>
                <a:gd name="T8" fmla="*/ 0 w 129"/>
                <a:gd name="T9" fmla="*/ 21 h 138"/>
                <a:gd name="T10" fmla="*/ 0 w 129"/>
                <a:gd name="T11" fmla="*/ 116 h 138"/>
                <a:gd name="T12" fmla="*/ 22 w 129"/>
                <a:gd name="T13" fmla="*/ 138 h 138"/>
                <a:gd name="T14" fmla="*/ 129 w 129"/>
                <a:gd name="T15" fmla="*/ 138 h 138"/>
                <a:gd name="T16" fmla="*/ 129 w 129"/>
                <a:gd name="T17" fmla="*/ 117 h 138"/>
                <a:gd name="T18" fmla="*/ 30 w 129"/>
                <a:gd name="T19" fmla="*/ 117 h 138"/>
                <a:gd name="T20" fmla="*/ 30 w 129"/>
                <a:gd name="T21" fmla="*/ 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138">
                  <a:moveTo>
                    <a:pt x="30" y="20"/>
                  </a:moveTo>
                  <a:cubicBezTo>
                    <a:pt x="125" y="20"/>
                    <a:pt x="125" y="20"/>
                    <a:pt x="125" y="2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9"/>
                    <a:pt x="9" y="138"/>
                    <a:pt x="22" y="138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30" y="117"/>
                    <a:pt x="30" y="117"/>
                    <a:pt x="30" y="117"/>
                  </a:cubicBezTo>
                  <a:lnTo>
                    <a:pt x="3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0104438" y="7412038"/>
              <a:ext cx="44450" cy="88900"/>
            </a:xfrm>
            <a:custGeom>
              <a:avLst/>
              <a:gdLst>
                <a:gd name="T0" fmla="*/ 71 w 101"/>
                <a:gd name="T1" fmla="*/ 52 h 200"/>
                <a:gd name="T2" fmla="*/ 0 w 101"/>
                <a:gd name="T3" fmla="*/ 52 h 200"/>
                <a:gd name="T4" fmla="*/ 0 w 101"/>
                <a:gd name="T5" fmla="*/ 73 h 200"/>
                <a:gd name="T6" fmla="*/ 71 w 101"/>
                <a:gd name="T7" fmla="*/ 73 h 200"/>
                <a:gd name="T8" fmla="*/ 71 w 101"/>
                <a:gd name="T9" fmla="*/ 200 h 200"/>
                <a:gd name="T10" fmla="*/ 80 w 101"/>
                <a:gd name="T11" fmla="*/ 200 h 200"/>
                <a:gd name="T12" fmla="*/ 101 w 101"/>
                <a:gd name="T13" fmla="*/ 178 h 200"/>
                <a:gd name="T14" fmla="*/ 101 w 101"/>
                <a:gd name="T15" fmla="*/ 0 h 200"/>
                <a:gd name="T16" fmla="*/ 71 w 101"/>
                <a:gd name="T17" fmla="*/ 0 h 200"/>
                <a:gd name="T18" fmla="*/ 71 w 101"/>
                <a:gd name="T19" fmla="*/ 5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00">
                  <a:moveTo>
                    <a:pt x="71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200"/>
                    <a:pt x="71" y="200"/>
                    <a:pt x="71" y="200"/>
                  </a:cubicBezTo>
                  <a:cubicBezTo>
                    <a:pt x="80" y="200"/>
                    <a:pt x="80" y="200"/>
                    <a:pt x="80" y="200"/>
                  </a:cubicBezTo>
                  <a:cubicBezTo>
                    <a:pt x="92" y="200"/>
                    <a:pt x="101" y="190"/>
                    <a:pt x="101" y="17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7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983788" y="7464425"/>
              <a:ext cx="73025" cy="36512"/>
            </a:xfrm>
            <a:custGeom>
              <a:avLst/>
              <a:gdLst>
                <a:gd name="T0" fmla="*/ 31 w 163"/>
                <a:gd name="T1" fmla="*/ 51 h 81"/>
                <a:gd name="T2" fmla="*/ 158 w 163"/>
                <a:gd name="T3" fmla="*/ 51 h 81"/>
                <a:gd name="T4" fmla="*/ 158 w 163"/>
                <a:gd name="T5" fmla="*/ 21 h 81"/>
                <a:gd name="T6" fmla="*/ 136 w 163"/>
                <a:gd name="T7" fmla="*/ 0 h 81"/>
                <a:gd name="T8" fmla="*/ 0 w 163"/>
                <a:gd name="T9" fmla="*/ 0 h 81"/>
                <a:gd name="T10" fmla="*/ 0 w 163"/>
                <a:gd name="T11" fmla="*/ 20 h 81"/>
                <a:gd name="T12" fmla="*/ 127 w 163"/>
                <a:gd name="T13" fmla="*/ 20 h 81"/>
                <a:gd name="T14" fmla="*/ 127 w 163"/>
                <a:gd name="T15" fmla="*/ 30 h 81"/>
                <a:gd name="T16" fmla="*/ 0 w 163"/>
                <a:gd name="T17" fmla="*/ 30 h 81"/>
                <a:gd name="T18" fmla="*/ 0 w 163"/>
                <a:gd name="T19" fmla="*/ 60 h 81"/>
                <a:gd name="T20" fmla="*/ 21 w 163"/>
                <a:gd name="T21" fmla="*/ 81 h 81"/>
                <a:gd name="T22" fmla="*/ 27 w 163"/>
                <a:gd name="T23" fmla="*/ 81 h 81"/>
                <a:gd name="T24" fmla="*/ 27 w 163"/>
                <a:gd name="T25" fmla="*/ 81 h 81"/>
                <a:gd name="T26" fmla="*/ 163 w 163"/>
                <a:gd name="T27" fmla="*/ 81 h 81"/>
                <a:gd name="T28" fmla="*/ 163 w 163"/>
                <a:gd name="T29" fmla="*/ 61 h 81"/>
                <a:gd name="T30" fmla="*/ 31 w 163"/>
                <a:gd name="T31" fmla="*/ 61 h 81"/>
                <a:gd name="T32" fmla="*/ 31 w 163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81">
                  <a:moveTo>
                    <a:pt x="31" y="51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8" y="9"/>
                    <a:pt x="148" y="0"/>
                    <a:pt x="1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1"/>
                    <a:pt x="9" y="81"/>
                    <a:pt x="21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31" y="61"/>
                    <a:pt x="31" y="61"/>
                    <a:pt x="31" y="61"/>
                  </a:cubicBezTo>
                  <a:lnTo>
                    <a:pt x="31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971088" y="7445375"/>
              <a:ext cx="63500" cy="15875"/>
            </a:xfrm>
            <a:custGeom>
              <a:avLst/>
              <a:gdLst>
                <a:gd name="T0" fmla="*/ 16 w 40"/>
                <a:gd name="T1" fmla="*/ 10 h 10"/>
                <a:gd name="T2" fmla="*/ 25 w 40"/>
                <a:gd name="T3" fmla="*/ 10 h 10"/>
                <a:gd name="T4" fmla="*/ 25 w 40"/>
                <a:gd name="T5" fmla="*/ 6 h 10"/>
                <a:gd name="T6" fmla="*/ 40 w 40"/>
                <a:gd name="T7" fmla="*/ 6 h 10"/>
                <a:gd name="T8" fmla="*/ 40 w 40"/>
                <a:gd name="T9" fmla="*/ 0 h 10"/>
                <a:gd name="T10" fmla="*/ 0 w 40"/>
                <a:gd name="T11" fmla="*/ 0 h 10"/>
                <a:gd name="T12" fmla="*/ 0 w 40"/>
                <a:gd name="T13" fmla="*/ 6 h 10"/>
                <a:gd name="T14" fmla="*/ 16 w 40"/>
                <a:gd name="T15" fmla="*/ 6 h 10"/>
                <a:gd name="T16" fmla="*/ 16 w 4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0">
                  <a:moveTo>
                    <a:pt x="16" y="10"/>
                  </a:moveTo>
                  <a:lnTo>
                    <a:pt x="25" y="10"/>
                  </a:lnTo>
                  <a:lnTo>
                    <a:pt x="25" y="6"/>
                  </a:lnTo>
                  <a:lnTo>
                    <a:pt x="40" y="6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0040938" y="7412038"/>
              <a:ext cx="127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974263" y="7412038"/>
              <a:ext cx="58738" cy="30162"/>
            </a:xfrm>
            <a:custGeom>
              <a:avLst/>
              <a:gdLst>
                <a:gd name="T0" fmla="*/ 67 w 134"/>
                <a:gd name="T1" fmla="*/ 22 h 66"/>
                <a:gd name="T2" fmla="*/ 100 w 134"/>
                <a:gd name="T3" fmla="*/ 62 h 66"/>
                <a:gd name="T4" fmla="*/ 108 w 134"/>
                <a:gd name="T5" fmla="*/ 66 h 66"/>
                <a:gd name="T6" fmla="*/ 134 w 134"/>
                <a:gd name="T7" fmla="*/ 66 h 66"/>
                <a:gd name="T8" fmla="*/ 81 w 134"/>
                <a:gd name="T9" fmla="*/ 0 h 66"/>
                <a:gd name="T10" fmla="*/ 60 w 134"/>
                <a:gd name="T11" fmla="*/ 0 h 66"/>
                <a:gd name="T12" fmla="*/ 49 w 134"/>
                <a:gd name="T13" fmla="*/ 5 h 66"/>
                <a:gd name="T14" fmla="*/ 0 w 134"/>
                <a:gd name="T15" fmla="*/ 66 h 66"/>
                <a:gd name="T16" fmla="*/ 32 w 134"/>
                <a:gd name="T17" fmla="*/ 66 h 66"/>
                <a:gd name="T18" fmla="*/ 67 w 134"/>
                <a:gd name="T19" fmla="*/ 2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66">
                  <a:moveTo>
                    <a:pt x="67" y="22"/>
                  </a:moveTo>
                  <a:cubicBezTo>
                    <a:pt x="100" y="62"/>
                    <a:pt x="100" y="62"/>
                    <a:pt x="100" y="62"/>
                  </a:cubicBezTo>
                  <a:cubicBezTo>
                    <a:pt x="102" y="64"/>
                    <a:pt x="105" y="66"/>
                    <a:pt x="108" y="66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6" y="0"/>
                    <a:pt x="52" y="2"/>
                    <a:pt x="49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2" y="66"/>
                    <a:pt x="32" y="66"/>
                    <a:pt x="32" y="66"/>
                  </a:cubicBezTo>
                  <a:lnTo>
                    <a:pt x="6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5355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  <p:pic>
        <p:nvPicPr>
          <p:cNvPr id="4" name="그림 3"/>
          <p:cNvPicPr/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742604" y="6433951"/>
            <a:ext cx="2450804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711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7024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78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36485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74177" y="7311535"/>
            <a:ext cx="159358" cy="0"/>
          </a:xfrm>
          <a:prstGeom prst="line">
            <a:avLst/>
          </a:prstGeom>
          <a:ln w="22225" cap="rnd"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367185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63590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9401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29377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66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8170" y="7241310"/>
            <a:ext cx="555493" cy="2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2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9698038" y="7240588"/>
            <a:ext cx="555626" cy="261937"/>
            <a:chOff x="9698038" y="7240588"/>
            <a:chExt cx="555626" cy="261937"/>
          </a:xfrm>
          <a:solidFill>
            <a:srgbClr val="F7F6F2"/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698038" y="7388225"/>
              <a:ext cx="79375" cy="114300"/>
            </a:xfrm>
            <a:custGeom>
              <a:avLst/>
              <a:gdLst>
                <a:gd name="T0" fmla="*/ 112 w 180"/>
                <a:gd name="T1" fmla="*/ 103 h 261"/>
                <a:gd name="T2" fmla="*/ 73 w 180"/>
                <a:gd name="T3" fmla="*/ 69 h 261"/>
                <a:gd name="T4" fmla="*/ 102 w 180"/>
                <a:gd name="T5" fmla="*/ 48 h 261"/>
                <a:gd name="T6" fmla="*/ 122 w 180"/>
                <a:gd name="T7" fmla="*/ 50 h 261"/>
                <a:gd name="T8" fmla="*/ 131 w 180"/>
                <a:gd name="T9" fmla="*/ 51 h 261"/>
                <a:gd name="T10" fmla="*/ 164 w 180"/>
                <a:gd name="T11" fmla="*/ 22 h 261"/>
                <a:gd name="T12" fmla="*/ 166 w 180"/>
                <a:gd name="T13" fmla="*/ 14 h 261"/>
                <a:gd name="T14" fmla="*/ 100 w 180"/>
                <a:gd name="T15" fmla="*/ 0 h 261"/>
                <a:gd name="T16" fmla="*/ 12 w 180"/>
                <a:gd name="T17" fmla="*/ 76 h 261"/>
                <a:gd name="T18" fmla="*/ 27 w 180"/>
                <a:gd name="T19" fmla="*/ 120 h 261"/>
                <a:gd name="T20" fmla="*/ 73 w 180"/>
                <a:gd name="T21" fmla="*/ 152 h 261"/>
                <a:gd name="T22" fmla="*/ 118 w 180"/>
                <a:gd name="T23" fmla="*/ 189 h 261"/>
                <a:gd name="T24" fmla="*/ 81 w 180"/>
                <a:gd name="T25" fmla="*/ 213 h 261"/>
                <a:gd name="T26" fmla="*/ 24 w 180"/>
                <a:gd name="T27" fmla="*/ 195 h 261"/>
                <a:gd name="T28" fmla="*/ 0 w 180"/>
                <a:gd name="T29" fmla="*/ 239 h 261"/>
                <a:gd name="T30" fmla="*/ 85 w 180"/>
                <a:gd name="T31" fmla="*/ 261 h 261"/>
                <a:gd name="T32" fmla="*/ 180 w 180"/>
                <a:gd name="T33" fmla="*/ 183 h 261"/>
                <a:gd name="T34" fmla="*/ 112 w 180"/>
                <a:gd name="T35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" h="261">
                  <a:moveTo>
                    <a:pt x="112" y="103"/>
                  </a:moveTo>
                  <a:cubicBezTo>
                    <a:pt x="90" y="93"/>
                    <a:pt x="73" y="85"/>
                    <a:pt x="73" y="69"/>
                  </a:cubicBezTo>
                  <a:cubicBezTo>
                    <a:pt x="73" y="57"/>
                    <a:pt x="83" y="48"/>
                    <a:pt x="102" y="48"/>
                  </a:cubicBezTo>
                  <a:cubicBezTo>
                    <a:pt x="110" y="48"/>
                    <a:pt x="115" y="49"/>
                    <a:pt x="122" y="50"/>
                  </a:cubicBezTo>
                  <a:cubicBezTo>
                    <a:pt x="125" y="51"/>
                    <a:pt x="128" y="51"/>
                    <a:pt x="131" y="51"/>
                  </a:cubicBezTo>
                  <a:cubicBezTo>
                    <a:pt x="148" y="51"/>
                    <a:pt x="157" y="41"/>
                    <a:pt x="164" y="22"/>
                  </a:cubicBezTo>
                  <a:cubicBezTo>
                    <a:pt x="166" y="14"/>
                    <a:pt x="166" y="14"/>
                    <a:pt x="166" y="14"/>
                  </a:cubicBezTo>
                  <a:cubicBezTo>
                    <a:pt x="164" y="13"/>
                    <a:pt x="136" y="0"/>
                    <a:pt x="100" y="0"/>
                  </a:cubicBezTo>
                  <a:cubicBezTo>
                    <a:pt x="42" y="0"/>
                    <a:pt x="12" y="37"/>
                    <a:pt x="12" y="76"/>
                  </a:cubicBezTo>
                  <a:cubicBezTo>
                    <a:pt x="12" y="95"/>
                    <a:pt x="18" y="109"/>
                    <a:pt x="27" y="120"/>
                  </a:cubicBezTo>
                  <a:cubicBezTo>
                    <a:pt x="39" y="134"/>
                    <a:pt x="57" y="144"/>
                    <a:pt x="73" y="152"/>
                  </a:cubicBezTo>
                  <a:cubicBezTo>
                    <a:pt x="97" y="163"/>
                    <a:pt x="118" y="172"/>
                    <a:pt x="118" y="189"/>
                  </a:cubicBezTo>
                  <a:cubicBezTo>
                    <a:pt x="118" y="204"/>
                    <a:pt x="103" y="213"/>
                    <a:pt x="81" y="213"/>
                  </a:cubicBezTo>
                  <a:cubicBezTo>
                    <a:pt x="52" y="213"/>
                    <a:pt x="27" y="197"/>
                    <a:pt x="24" y="195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4" y="242"/>
                    <a:pt x="35" y="261"/>
                    <a:pt x="85" y="261"/>
                  </a:cubicBezTo>
                  <a:cubicBezTo>
                    <a:pt x="139" y="261"/>
                    <a:pt x="180" y="230"/>
                    <a:pt x="180" y="183"/>
                  </a:cubicBezTo>
                  <a:cubicBezTo>
                    <a:pt x="180" y="136"/>
                    <a:pt x="142" y="118"/>
                    <a:pt x="112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9791701" y="7389813"/>
              <a:ext cx="93663" cy="111125"/>
            </a:xfrm>
            <a:custGeom>
              <a:avLst/>
              <a:gdLst>
                <a:gd name="T0" fmla="*/ 108 w 211"/>
                <a:gd name="T1" fmla="*/ 119 h 253"/>
                <a:gd name="T2" fmla="*/ 205 w 211"/>
                <a:gd name="T3" fmla="*/ 0 h 253"/>
                <a:gd name="T4" fmla="*/ 136 w 211"/>
                <a:gd name="T5" fmla="*/ 0 h 253"/>
                <a:gd name="T6" fmla="*/ 58 w 211"/>
                <a:gd name="T7" fmla="*/ 103 h 253"/>
                <a:gd name="T8" fmla="*/ 57 w 211"/>
                <a:gd name="T9" fmla="*/ 103 h 253"/>
                <a:gd name="T10" fmla="*/ 57 w 211"/>
                <a:gd name="T11" fmla="*/ 0 h 253"/>
                <a:gd name="T12" fmla="*/ 0 w 211"/>
                <a:gd name="T13" fmla="*/ 0 h 253"/>
                <a:gd name="T14" fmla="*/ 0 w 211"/>
                <a:gd name="T15" fmla="*/ 253 h 253"/>
                <a:gd name="T16" fmla="*/ 3 w 211"/>
                <a:gd name="T17" fmla="*/ 253 h 253"/>
                <a:gd name="T18" fmla="*/ 57 w 211"/>
                <a:gd name="T19" fmla="*/ 200 h 253"/>
                <a:gd name="T20" fmla="*/ 57 w 211"/>
                <a:gd name="T21" fmla="*/ 142 h 253"/>
                <a:gd name="T22" fmla="*/ 58 w 211"/>
                <a:gd name="T23" fmla="*/ 142 h 253"/>
                <a:gd name="T24" fmla="*/ 138 w 211"/>
                <a:gd name="T25" fmla="*/ 250 h 253"/>
                <a:gd name="T26" fmla="*/ 211 w 211"/>
                <a:gd name="T27" fmla="*/ 250 h 253"/>
                <a:gd name="T28" fmla="*/ 108 w 211"/>
                <a:gd name="T29" fmla="*/ 11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253">
                  <a:moveTo>
                    <a:pt x="108" y="119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3" y="253"/>
                    <a:pt x="3" y="253"/>
                    <a:pt x="3" y="253"/>
                  </a:cubicBezTo>
                  <a:cubicBezTo>
                    <a:pt x="28" y="253"/>
                    <a:pt x="57" y="242"/>
                    <a:pt x="57" y="200"/>
                  </a:cubicBezTo>
                  <a:cubicBezTo>
                    <a:pt x="57" y="142"/>
                    <a:pt x="57" y="142"/>
                    <a:pt x="57" y="142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211" y="250"/>
                    <a:pt x="211" y="250"/>
                    <a:pt x="211" y="250"/>
                  </a:cubicBezTo>
                  <a:lnTo>
                    <a:pt x="10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9858376" y="7270750"/>
              <a:ext cx="61913" cy="87312"/>
            </a:xfrm>
            <a:custGeom>
              <a:avLst/>
              <a:gdLst>
                <a:gd name="T0" fmla="*/ 59 w 142"/>
                <a:gd name="T1" fmla="*/ 0 h 201"/>
                <a:gd name="T2" fmla="*/ 9 w 142"/>
                <a:gd name="T3" fmla="*/ 55 h 201"/>
                <a:gd name="T4" fmla="*/ 33 w 142"/>
                <a:gd name="T5" fmla="*/ 141 h 201"/>
                <a:gd name="T6" fmla="*/ 0 w 142"/>
                <a:gd name="T7" fmla="*/ 200 h 201"/>
                <a:gd name="T8" fmla="*/ 23 w 142"/>
                <a:gd name="T9" fmla="*/ 199 h 201"/>
                <a:gd name="T10" fmla="*/ 52 w 142"/>
                <a:gd name="T11" fmla="*/ 201 h 201"/>
                <a:gd name="T12" fmla="*/ 142 w 142"/>
                <a:gd name="T13" fmla="*/ 90 h 201"/>
                <a:gd name="T14" fmla="*/ 59 w 142"/>
                <a:gd name="T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201">
                  <a:moveTo>
                    <a:pt x="59" y="0"/>
                  </a:moveTo>
                  <a:cubicBezTo>
                    <a:pt x="38" y="4"/>
                    <a:pt x="9" y="22"/>
                    <a:pt x="9" y="55"/>
                  </a:cubicBezTo>
                  <a:cubicBezTo>
                    <a:pt x="9" y="84"/>
                    <a:pt x="33" y="102"/>
                    <a:pt x="33" y="141"/>
                  </a:cubicBezTo>
                  <a:cubicBezTo>
                    <a:pt x="33" y="170"/>
                    <a:pt x="17" y="189"/>
                    <a:pt x="0" y="200"/>
                  </a:cubicBezTo>
                  <a:cubicBezTo>
                    <a:pt x="7" y="199"/>
                    <a:pt x="14" y="199"/>
                    <a:pt x="23" y="199"/>
                  </a:cubicBezTo>
                  <a:cubicBezTo>
                    <a:pt x="40" y="199"/>
                    <a:pt x="51" y="200"/>
                    <a:pt x="52" y="201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17" y="52"/>
                    <a:pt x="88" y="23"/>
                    <a:pt x="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899651" y="7310438"/>
              <a:ext cx="103188" cy="92075"/>
            </a:xfrm>
            <a:custGeom>
              <a:avLst/>
              <a:gdLst>
                <a:gd name="T0" fmla="*/ 41 w 235"/>
                <a:gd name="T1" fmla="*/ 210 h 210"/>
                <a:gd name="T2" fmla="*/ 54 w 235"/>
                <a:gd name="T3" fmla="*/ 135 h 210"/>
                <a:gd name="T4" fmla="*/ 97 w 235"/>
                <a:gd name="T5" fmla="*/ 88 h 210"/>
                <a:gd name="T6" fmla="*/ 126 w 235"/>
                <a:gd name="T7" fmla="*/ 89 h 210"/>
                <a:gd name="T8" fmla="*/ 235 w 235"/>
                <a:gd name="T9" fmla="*/ 59 h 210"/>
                <a:gd name="T10" fmla="*/ 48 w 235"/>
                <a:gd name="T11" fmla="*/ 0 h 210"/>
                <a:gd name="T12" fmla="*/ 0 w 235"/>
                <a:gd name="T13" fmla="*/ 134 h 210"/>
                <a:gd name="T14" fmla="*/ 16 w 235"/>
                <a:gd name="T15" fmla="*/ 158 h 210"/>
                <a:gd name="T16" fmla="*/ 41 w 235"/>
                <a:gd name="T1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10">
                  <a:moveTo>
                    <a:pt x="41" y="210"/>
                  </a:moveTo>
                  <a:cubicBezTo>
                    <a:pt x="52" y="192"/>
                    <a:pt x="53" y="164"/>
                    <a:pt x="54" y="135"/>
                  </a:cubicBezTo>
                  <a:cubicBezTo>
                    <a:pt x="55" y="109"/>
                    <a:pt x="61" y="88"/>
                    <a:pt x="97" y="88"/>
                  </a:cubicBezTo>
                  <a:cubicBezTo>
                    <a:pt x="105" y="88"/>
                    <a:pt x="112" y="89"/>
                    <a:pt x="126" y="89"/>
                  </a:cubicBezTo>
                  <a:cubicBezTo>
                    <a:pt x="179" y="89"/>
                    <a:pt x="213" y="71"/>
                    <a:pt x="235" y="59"/>
                  </a:cubicBezTo>
                  <a:cubicBezTo>
                    <a:pt x="191" y="31"/>
                    <a:pt x="127" y="3"/>
                    <a:pt x="48" y="0"/>
                  </a:cubicBezTo>
                  <a:cubicBezTo>
                    <a:pt x="43" y="14"/>
                    <a:pt x="3" y="125"/>
                    <a:pt x="0" y="134"/>
                  </a:cubicBezTo>
                  <a:cubicBezTo>
                    <a:pt x="0" y="135"/>
                    <a:pt x="7" y="143"/>
                    <a:pt x="16" y="158"/>
                  </a:cubicBezTo>
                  <a:cubicBezTo>
                    <a:pt x="29" y="179"/>
                    <a:pt x="36" y="197"/>
                    <a:pt x="41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817101" y="7240588"/>
              <a:ext cx="61913" cy="122237"/>
            </a:xfrm>
            <a:custGeom>
              <a:avLst/>
              <a:gdLst>
                <a:gd name="T0" fmla="*/ 35 w 138"/>
                <a:gd name="T1" fmla="*/ 275 h 275"/>
                <a:gd name="T2" fmla="*/ 28 w 138"/>
                <a:gd name="T3" fmla="*/ 267 h 275"/>
                <a:gd name="T4" fmla="*/ 1 w 138"/>
                <a:gd name="T5" fmla="*/ 23 h 275"/>
                <a:gd name="T6" fmla="*/ 0 w 138"/>
                <a:gd name="T7" fmla="*/ 7 h 275"/>
                <a:gd name="T8" fmla="*/ 7 w 138"/>
                <a:gd name="T9" fmla="*/ 0 h 275"/>
                <a:gd name="T10" fmla="*/ 138 w 138"/>
                <a:gd name="T11" fmla="*/ 57 h 275"/>
                <a:gd name="T12" fmla="*/ 88 w 138"/>
                <a:gd name="T13" fmla="*/ 119 h 275"/>
                <a:gd name="T14" fmla="*/ 112 w 138"/>
                <a:gd name="T15" fmla="*/ 206 h 275"/>
                <a:gd name="T16" fmla="*/ 35 w 138"/>
                <a:gd name="T1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75">
                  <a:moveTo>
                    <a:pt x="35" y="275"/>
                  </a:moveTo>
                  <a:cubicBezTo>
                    <a:pt x="31" y="275"/>
                    <a:pt x="29" y="272"/>
                    <a:pt x="28" y="267"/>
                  </a:cubicBezTo>
                  <a:cubicBezTo>
                    <a:pt x="27" y="262"/>
                    <a:pt x="5" y="55"/>
                    <a:pt x="1" y="23"/>
                  </a:cubicBezTo>
                  <a:cubicBezTo>
                    <a:pt x="1" y="19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" y="0"/>
                    <a:pt x="76" y="14"/>
                    <a:pt x="138" y="57"/>
                  </a:cubicBezTo>
                  <a:cubicBezTo>
                    <a:pt x="120" y="62"/>
                    <a:pt x="88" y="81"/>
                    <a:pt x="88" y="119"/>
                  </a:cubicBezTo>
                  <a:cubicBezTo>
                    <a:pt x="88" y="153"/>
                    <a:pt x="112" y="172"/>
                    <a:pt x="112" y="206"/>
                  </a:cubicBezTo>
                  <a:cubicBezTo>
                    <a:pt x="113" y="262"/>
                    <a:pt x="49" y="275"/>
                    <a:pt x="35" y="2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9920288" y="7339013"/>
              <a:ext cx="111125" cy="74612"/>
            </a:xfrm>
            <a:custGeom>
              <a:avLst/>
              <a:gdLst>
                <a:gd name="T0" fmla="*/ 0 w 254"/>
                <a:gd name="T1" fmla="*/ 158 h 168"/>
                <a:gd name="T2" fmla="*/ 3 w 254"/>
                <a:gd name="T3" fmla="*/ 164 h 168"/>
                <a:gd name="T4" fmla="*/ 8 w 254"/>
                <a:gd name="T5" fmla="*/ 168 h 168"/>
                <a:gd name="T6" fmla="*/ 13 w 254"/>
                <a:gd name="T7" fmla="*/ 166 h 168"/>
                <a:gd name="T8" fmla="*/ 235 w 254"/>
                <a:gd name="T9" fmla="*/ 63 h 168"/>
                <a:gd name="T10" fmla="*/ 250 w 254"/>
                <a:gd name="T11" fmla="*/ 56 h 168"/>
                <a:gd name="T12" fmla="*/ 254 w 254"/>
                <a:gd name="T13" fmla="*/ 50 h 168"/>
                <a:gd name="T14" fmla="*/ 253 w 254"/>
                <a:gd name="T15" fmla="*/ 46 h 168"/>
                <a:gd name="T16" fmla="*/ 200 w 254"/>
                <a:gd name="T17" fmla="*/ 0 h 168"/>
                <a:gd name="T18" fmla="*/ 82 w 254"/>
                <a:gd name="T19" fmla="*/ 34 h 168"/>
                <a:gd name="T20" fmla="*/ 56 w 254"/>
                <a:gd name="T21" fmla="*/ 33 h 168"/>
                <a:gd name="T22" fmla="*/ 20 w 254"/>
                <a:gd name="T23" fmla="*/ 69 h 168"/>
                <a:gd name="T24" fmla="*/ 20 w 254"/>
                <a:gd name="T25" fmla="*/ 87 h 168"/>
                <a:gd name="T26" fmla="*/ 0 w 254"/>
                <a:gd name="T27" fmla="*/ 15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68">
                  <a:moveTo>
                    <a:pt x="0" y="158"/>
                  </a:moveTo>
                  <a:cubicBezTo>
                    <a:pt x="1" y="160"/>
                    <a:pt x="2" y="163"/>
                    <a:pt x="3" y="164"/>
                  </a:cubicBezTo>
                  <a:cubicBezTo>
                    <a:pt x="4" y="167"/>
                    <a:pt x="6" y="168"/>
                    <a:pt x="8" y="168"/>
                  </a:cubicBezTo>
                  <a:cubicBezTo>
                    <a:pt x="10" y="168"/>
                    <a:pt x="11" y="167"/>
                    <a:pt x="13" y="166"/>
                  </a:cubicBezTo>
                  <a:cubicBezTo>
                    <a:pt x="18" y="164"/>
                    <a:pt x="207" y="76"/>
                    <a:pt x="235" y="63"/>
                  </a:cubicBezTo>
                  <a:cubicBezTo>
                    <a:pt x="240" y="61"/>
                    <a:pt x="247" y="58"/>
                    <a:pt x="250" y="56"/>
                  </a:cubicBezTo>
                  <a:cubicBezTo>
                    <a:pt x="253" y="54"/>
                    <a:pt x="254" y="52"/>
                    <a:pt x="254" y="50"/>
                  </a:cubicBezTo>
                  <a:cubicBezTo>
                    <a:pt x="254" y="49"/>
                    <a:pt x="254" y="47"/>
                    <a:pt x="253" y="46"/>
                  </a:cubicBezTo>
                  <a:cubicBezTo>
                    <a:pt x="249" y="41"/>
                    <a:pt x="231" y="21"/>
                    <a:pt x="200" y="0"/>
                  </a:cubicBezTo>
                  <a:cubicBezTo>
                    <a:pt x="176" y="13"/>
                    <a:pt x="138" y="34"/>
                    <a:pt x="82" y="34"/>
                  </a:cubicBezTo>
                  <a:cubicBezTo>
                    <a:pt x="68" y="34"/>
                    <a:pt x="65" y="33"/>
                    <a:pt x="56" y="33"/>
                  </a:cubicBezTo>
                  <a:cubicBezTo>
                    <a:pt x="28" y="33"/>
                    <a:pt x="21" y="45"/>
                    <a:pt x="20" y="69"/>
                  </a:cubicBezTo>
                  <a:cubicBezTo>
                    <a:pt x="20" y="74"/>
                    <a:pt x="20" y="80"/>
                    <a:pt x="20" y="87"/>
                  </a:cubicBezTo>
                  <a:cubicBezTo>
                    <a:pt x="19" y="108"/>
                    <a:pt x="16" y="138"/>
                    <a:pt x="0" y="1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0169526" y="7412038"/>
              <a:ext cx="80963" cy="46037"/>
            </a:xfrm>
            <a:custGeom>
              <a:avLst/>
              <a:gdLst>
                <a:gd name="T0" fmla="*/ 92 w 184"/>
                <a:gd name="T1" fmla="*/ 26 h 104"/>
                <a:gd name="T2" fmla="*/ 142 w 184"/>
                <a:gd name="T3" fmla="*/ 95 h 104"/>
                <a:gd name="T4" fmla="*/ 159 w 184"/>
                <a:gd name="T5" fmla="*/ 104 h 104"/>
                <a:gd name="T6" fmla="*/ 184 w 184"/>
                <a:gd name="T7" fmla="*/ 104 h 104"/>
                <a:gd name="T8" fmla="*/ 108 w 184"/>
                <a:gd name="T9" fmla="*/ 0 h 104"/>
                <a:gd name="T10" fmla="*/ 86 w 184"/>
                <a:gd name="T11" fmla="*/ 0 h 104"/>
                <a:gd name="T12" fmla="*/ 69 w 184"/>
                <a:gd name="T13" fmla="*/ 8 h 104"/>
                <a:gd name="T14" fmla="*/ 0 w 184"/>
                <a:gd name="T15" fmla="*/ 104 h 104"/>
                <a:gd name="T16" fmla="*/ 36 w 184"/>
                <a:gd name="T17" fmla="*/ 104 h 104"/>
                <a:gd name="T18" fmla="*/ 92 w 184"/>
                <a:gd name="T19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04">
                  <a:moveTo>
                    <a:pt x="92" y="26"/>
                  </a:moveTo>
                  <a:cubicBezTo>
                    <a:pt x="142" y="95"/>
                    <a:pt x="142" y="95"/>
                    <a:pt x="142" y="95"/>
                  </a:cubicBezTo>
                  <a:cubicBezTo>
                    <a:pt x="146" y="101"/>
                    <a:pt x="153" y="104"/>
                    <a:pt x="159" y="10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0" y="0"/>
                    <a:pt x="73" y="3"/>
                    <a:pt x="69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36" y="104"/>
                    <a:pt x="36" y="104"/>
                    <a:pt x="36" y="104"/>
                  </a:cubicBezTo>
                  <a:lnTo>
                    <a:pt x="9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0166351" y="7480300"/>
              <a:ext cx="873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0071101" y="7412038"/>
              <a:ext cx="57150" cy="61912"/>
            </a:xfrm>
            <a:custGeom>
              <a:avLst/>
              <a:gdLst>
                <a:gd name="T0" fmla="*/ 30 w 129"/>
                <a:gd name="T1" fmla="*/ 20 h 138"/>
                <a:gd name="T2" fmla="*/ 125 w 129"/>
                <a:gd name="T3" fmla="*/ 20 h 138"/>
                <a:gd name="T4" fmla="*/ 125 w 129"/>
                <a:gd name="T5" fmla="*/ 0 h 138"/>
                <a:gd name="T6" fmla="*/ 22 w 129"/>
                <a:gd name="T7" fmla="*/ 0 h 138"/>
                <a:gd name="T8" fmla="*/ 0 w 129"/>
                <a:gd name="T9" fmla="*/ 21 h 138"/>
                <a:gd name="T10" fmla="*/ 0 w 129"/>
                <a:gd name="T11" fmla="*/ 116 h 138"/>
                <a:gd name="T12" fmla="*/ 22 w 129"/>
                <a:gd name="T13" fmla="*/ 138 h 138"/>
                <a:gd name="T14" fmla="*/ 129 w 129"/>
                <a:gd name="T15" fmla="*/ 138 h 138"/>
                <a:gd name="T16" fmla="*/ 129 w 129"/>
                <a:gd name="T17" fmla="*/ 117 h 138"/>
                <a:gd name="T18" fmla="*/ 30 w 129"/>
                <a:gd name="T19" fmla="*/ 117 h 138"/>
                <a:gd name="T20" fmla="*/ 30 w 129"/>
                <a:gd name="T21" fmla="*/ 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138">
                  <a:moveTo>
                    <a:pt x="30" y="20"/>
                  </a:moveTo>
                  <a:cubicBezTo>
                    <a:pt x="125" y="20"/>
                    <a:pt x="125" y="20"/>
                    <a:pt x="125" y="2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9"/>
                    <a:pt x="9" y="138"/>
                    <a:pt x="22" y="138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30" y="117"/>
                    <a:pt x="30" y="117"/>
                    <a:pt x="30" y="117"/>
                  </a:cubicBezTo>
                  <a:lnTo>
                    <a:pt x="3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0104438" y="7412038"/>
              <a:ext cx="44450" cy="88900"/>
            </a:xfrm>
            <a:custGeom>
              <a:avLst/>
              <a:gdLst>
                <a:gd name="T0" fmla="*/ 71 w 101"/>
                <a:gd name="T1" fmla="*/ 52 h 200"/>
                <a:gd name="T2" fmla="*/ 0 w 101"/>
                <a:gd name="T3" fmla="*/ 52 h 200"/>
                <a:gd name="T4" fmla="*/ 0 w 101"/>
                <a:gd name="T5" fmla="*/ 73 h 200"/>
                <a:gd name="T6" fmla="*/ 71 w 101"/>
                <a:gd name="T7" fmla="*/ 73 h 200"/>
                <a:gd name="T8" fmla="*/ 71 w 101"/>
                <a:gd name="T9" fmla="*/ 200 h 200"/>
                <a:gd name="T10" fmla="*/ 80 w 101"/>
                <a:gd name="T11" fmla="*/ 200 h 200"/>
                <a:gd name="T12" fmla="*/ 101 w 101"/>
                <a:gd name="T13" fmla="*/ 178 h 200"/>
                <a:gd name="T14" fmla="*/ 101 w 101"/>
                <a:gd name="T15" fmla="*/ 0 h 200"/>
                <a:gd name="T16" fmla="*/ 71 w 101"/>
                <a:gd name="T17" fmla="*/ 0 h 200"/>
                <a:gd name="T18" fmla="*/ 71 w 101"/>
                <a:gd name="T19" fmla="*/ 5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00">
                  <a:moveTo>
                    <a:pt x="71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1" y="200"/>
                    <a:pt x="71" y="200"/>
                    <a:pt x="71" y="200"/>
                  </a:cubicBezTo>
                  <a:cubicBezTo>
                    <a:pt x="80" y="200"/>
                    <a:pt x="80" y="200"/>
                    <a:pt x="80" y="200"/>
                  </a:cubicBezTo>
                  <a:cubicBezTo>
                    <a:pt x="92" y="200"/>
                    <a:pt x="101" y="190"/>
                    <a:pt x="101" y="17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7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983788" y="7464425"/>
              <a:ext cx="73025" cy="36512"/>
            </a:xfrm>
            <a:custGeom>
              <a:avLst/>
              <a:gdLst>
                <a:gd name="T0" fmla="*/ 31 w 163"/>
                <a:gd name="T1" fmla="*/ 51 h 81"/>
                <a:gd name="T2" fmla="*/ 158 w 163"/>
                <a:gd name="T3" fmla="*/ 51 h 81"/>
                <a:gd name="T4" fmla="*/ 158 w 163"/>
                <a:gd name="T5" fmla="*/ 21 h 81"/>
                <a:gd name="T6" fmla="*/ 136 w 163"/>
                <a:gd name="T7" fmla="*/ 0 h 81"/>
                <a:gd name="T8" fmla="*/ 0 w 163"/>
                <a:gd name="T9" fmla="*/ 0 h 81"/>
                <a:gd name="T10" fmla="*/ 0 w 163"/>
                <a:gd name="T11" fmla="*/ 20 h 81"/>
                <a:gd name="T12" fmla="*/ 127 w 163"/>
                <a:gd name="T13" fmla="*/ 20 h 81"/>
                <a:gd name="T14" fmla="*/ 127 w 163"/>
                <a:gd name="T15" fmla="*/ 30 h 81"/>
                <a:gd name="T16" fmla="*/ 0 w 163"/>
                <a:gd name="T17" fmla="*/ 30 h 81"/>
                <a:gd name="T18" fmla="*/ 0 w 163"/>
                <a:gd name="T19" fmla="*/ 60 h 81"/>
                <a:gd name="T20" fmla="*/ 21 w 163"/>
                <a:gd name="T21" fmla="*/ 81 h 81"/>
                <a:gd name="T22" fmla="*/ 27 w 163"/>
                <a:gd name="T23" fmla="*/ 81 h 81"/>
                <a:gd name="T24" fmla="*/ 27 w 163"/>
                <a:gd name="T25" fmla="*/ 81 h 81"/>
                <a:gd name="T26" fmla="*/ 163 w 163"/>
                <a:gd name="T27" fmla="*/ 81 h 81"/>
                <a:gd name="T28" fmla="*/ 163 w 163"/>
                <a:gd name="T29" fmla="*/ 61 h 81"/>
                <a:gd name="T30" fmla="*/ 31 w 163"/>
                <a:gd name="T31" fmla="*/ 61 h 81"/>
                <a:gd name="T32" fmla="*/ 31 w 163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81">
                  <a:moveTo>
                    <a:pt x="31" y="51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8" y="9"/>
                    <a:pt x="148" y="0"/>
                    <a:pt x="1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1"/>
                    <a:pt x="9" y="81"/>
                    <a:pt x="21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31" y="61"/>
                    <a:pt x="31" y="61"/>
                    <a:pt x="31" y="61"/>
                  </a:cubicBezTo>
                  <a:lnTo>
                    <a:pt x="31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971088" y="7445375"/>
              <a:ext cx="63500" cy="15875"/>
            </a:xfrm>
            <a:custGeom>
              <a:avLst/>
              <a:gdLst>
                <a:gd name="T0" fmla="*/ 16 w 40"/>
                <a:gd name="T1" fmla="*/ 10 h 10"/>
                <a:gd name="T2" fmla="*/ 25 w 40"/>
                <a:gd name="T3" fmla="*/ 10 h 10"/>
                <a:gd name="T4" fmla="*/ 25 w 40"/>
                <a:gd name="T5" fmla="*/ 6 h 10"/>
                <a:gd name="T6" fmla="*/ 40 w 40"/>
                <a:gd name="T7" fmla="*/ 6 h 10"/>
                <a:gd name="T8" fmla="*/ 40 w 40"/>
                <a:gd name="T9" fmla="*/ 0 h 10"/>
                <a:gd name="T10" fmla="*/ 0 w 40"/>
                <a:gd name="T11" fmla="*/ 0 h 10"/>
                <a:gd name="T12" fmla="*/ 0 w 40"/>
                <a:gd name="T13" fmla="*/ 6 h 10"/>
                <a:gd name="T14" fmla="*/ 16 w 40"/>
                <a:gd name="T15" fmla="*/ 6 h 10"/>
                <a:gd name="T16" fmla="*/ 16 w 4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0">
                  <a:moveTo>
                    <a:pt x="16" y="10"/>
                  </a:moveTo>
                  <a:lnTo>
                    <a:pt x="25" y="10"/>
                  </a:lnTo>
                  <a:lnTo>
                    <a:pt x="25" y="6"/>
                  </a:lnTo>
                  <a:lnTo>
                    <a:pt x="40" y="6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6" y="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0040938" y="7412038"/>
              <a:ext cx="127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974263" y="7412038"/>
              <a:ext cx="58738" cy="30162"/>
            </a:xfrm>
            <a:custGeom>
              <a:avLst/>
              <a:gdLst>
                <a:gd name="T0" fmla="*/ 67 w 134"/>
                <a:gd name="T1" fmla="*/ 22 h 66"/>
                <a:gd name="T2" fmla="*/ 100 w 134"/>
                <a:gd name="T3" fmla="*/ 62 h 66"/>
                <a:gd name="T4" fmla="*/ 108 w 134"/>
                <a:gd name="T5" fmla="*/ 66 h 66"/>
                <a:gd name="T6" fmla="*/ 134 w 134"/>
                <a:gd name="T7" fmla="*/ 66 h 66"/>
                <a:gd name="T8" fmla="*/ 81 w 134"/>
                <a:gd name="T9" fmla="*/ 0 h 66"/>
                <a:gd name="T10" fmla="*/ 60 w 134"/>
                <a:gd name="T11" fmla="*/ 0 h 66"/>
                <a:gd name="T12" fmla="*/ 49 w 134"/>
                <a:gd name="T13" fmla="*/ 5 h 66"/>
                <a:gd name="T14" fmla="*/ 0 w 134"/>
                <a:gd name="T15" fmla="*/ 66 h 66"/>
                <a:gd name="T16" fmla="*/ 32 w 134"/>
                <a:gd name="T17" fmla="*/ 66 h 66"/>
                <a:gd name="T18" fmla="*/ 67 w 134"/>
                <a:gd name="T19" fmla="*/ 2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66">
                  <a:moveTo>
                    <a:pt x="67" y="22"/>
                  </a:moveTo>
                  <a:cubicBezTo>
                    <a:pt x="100" y="62"/>
                    <a:pt x="100" y="62"/>
                    <a:pt x="100" y="62"/>
                  </a:cubicBezTo>
                  <a:cubicBezTo>
                    <a:pt x="102" y="64"/>
                    <a:pt x="105" y="66"/>
                    <a:pt x="108" y="66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6" y="0"/>
                    <a:pt x="52" y="2"/>
                    <a:pt x="49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2" y="66"/>
                    <a:pt x="32" y="66"/>
                    <a:pt x="32" y="66"/>
                  </a:cubicBezTo>
                  <a:lnTo>
                    <a:pt x="6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785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  <p:pic>
        <p:nvPicPr>
          <p:cNvPr id="4" name="그림 3"/>
          <p:cNvPicPr/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742604" y="6433951"/>
            <a:ext cx="2450804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1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9594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1209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74177" y="7311535"/>
            <a:ext cx="159358" cy="0"/>
          </a:xfrm>
          <a:prstGeom prst="line">
            <a:avLst/>
          </a:prstGeom>
          <a:ln w="22225" cap="rnd"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66750" y="936625"/>
            <a:ext cx="9591675" cy="0"/>
          </a:xfrm>
          <a:prstGeom prst="line">
            <a:avLst/>
          </a:prstGeom>
          <a:ln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663574" y="507041"/>
            <a:ext cx="553071" cy="54554"/>
            <a:chOff x="663573" y="513873"/>
            <a:chExt cx="383065" cy="37785"/>
          </a:xfrm>
        </p:grpSpPr>
        <p:sp>
          <p:nvSpPr>
            <p:cNvPr id="13" name="타원 12"/>
            <p:cNvSpPr/>
            <p:nvPr/>
          </p:nvSpPr>
          <p:spPr>
            <a:xfrm>
              <a:off x="66357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2629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1685" y="513873"/>
              <a:ext cx="37785" cy="37785"/>
            </a:xfrm>
            <a:prstGeom prst="ellipse">
              <a:avLst/>
            </a:prstGeom>
            <a:solidFill>
              <a:srgbClr val="EE7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0741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39797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08853" y="513873"/>
              <a:ext cx="37785" cy="377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5603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rIns="36000">
            <a:spAutoFit/>
          </a:bodyPr>
          <a:lstStyle>
            <a:lvl1pPr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23395" y="438870"/>
            <a:ext cx="7775125" cy="2110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>
              <a:buNone/>
              <a:defRPr sz="1400"/>
            </a:lvl2pPr>
            <a:lvl3pPr marL="1036746" indent="0">
              <a:buNone/>
              <a:defRPr sz="1200"/>
            </a:lvl3pPr>
            <a:lvl4pPr marL="1555120" indent="0">
              <a:buNone/>
              <a:defRPr sz="1200"/>
            </a:lvl4pPr>
            <a:lvl5pPr marL="2073493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341985" y="7290385"/>
            <a:ext cx="18918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 err="1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제안명을</a:t>
            </a:r>
            <a:r>
              <a:rPr lang="ko-KR" altLang="en-US" sz="80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입력하세요 </a:t>
            </a:r>
            <a:r>
              <a:rPr lang="ko-KR" altLang="en-US" sz="800" dirty="0" err="1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제안명을</a:t>
            </a:r>
            <a:r>
              <a:rPr lang="ko-KR" altLang="en-US" sz="80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입력하세요</a:t>
            </a:r>
            <a:endParaRPr lang="ko-KR" altLang="en-US" sz="80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5374177" y="7244853"/>
            <a:ext cx="159358" cy="0"/>
          </a:xfrm>
          <a:prstGeom prst="line">
            <a:avLst/>
          </a:prstGeom>
          <a:ln w="22225" cap="rnd"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652463" y="7302499"/>
            <a:ext cx="715962" cy="203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kern="1200" dirty="0" err="1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발주처로고</a:t>
            </a:r>
            <a:endParaRPr lang="ko-KR" altLang="en-US" sz="1000" kern="1200" dirty="0">
              <a:ln>
                <a:solidFill>
                  <a:srgbClr val="5B9BD5">
                    <a:alpha val="0"/>
                  </a:srgbClr>
                </a:solidFill>
              </a:ln>
              <a:gradFill>
                <a:gsLst>
                  <a:gs pos="32824">
                    <a:schemeClr val="tx1">
                      <a:lumMod val="75000"/>
                      <a:lumOff val="25000"/>
                    </a:schemeClr>
                  </a:gs>
                  <a:gs pos="47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698170" y="7241310"/>
            <a:ext cx="555493" cy="2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96" r:id="rId4"/>
    <p:sldLayoutId id="214748369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">
          <p15:clr>
            <a:srgbClr val="F26B43"/>
          </p15:clr>
        </p15:guide>
        <p15:guide id="2" pos="3435">
          <p15:clr>
            <a:srgbClr val="F26B43"/>
          </p15:clr>
        </p15:guide>
        <p15:guide id="3" pos="76">
          <p15:clr>
            <a:srgbClr val="F26B43"/>
          </p15:clr>
        </p15:guide>
        <p15:guide id="4" pos="6792">
          <p15:clr>
            <a:srgbClr val="F26B43"/>
          </p15:clr>
        </p15:guide>
        <p15:guide id="5" orient="horz" pos="4823">
          <p15:clr>
            <a:srgbClr val="F26B43"/>
          </p15:clr>
        </p15:guide>
        <p15:guide id="6" orient="horz" pos="4481">
          <p15:clr>
            <a:srgbClr val="F26B43"/>
          </p15:clr>
        </p15:guide>
        <p15:guide id="7" pos="6456">
          <p15:clr>
            <a:srgbClr val="F26B43"/>
          </p15:clr>
        </p15:guide>
        <p15:guide id="8" pos="411">
          <p15:clr>
            <a:srgbClr val="F26B43"/>
          </p15:clr>
        </p15:guide>
        <p15:guide id="9" orient="horz" pos="304">
          <p15:clr>
            <a:srgbClr val="F26B43"/>
          </p15:clr>
        </p15:guide>
        <p15:guide id="10" pos="3342">
          <p15:clr>
            <a:srgbClr val="F26B43"/>
          </p15:clr>
        </p15:guide>
        <p15:guide id="11" pos="3525">
          <p15:clr>
            <a:srgbClr val="F26B43"/>
          </p15:clr>
        </p15:guide>
        <p15:guide id="12" orient="horz" pos="157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341985" y="7290385"/>
            <a:ext cx="18918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 err="1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제안명을</a:t>
            </a:r>
            <a:r>
              <a:rPr lang="ko-KR" altLang="en-US" sz="80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입력하세요 </a:t>
            </a:r>
            <a:r>
              <a:rPr lang="ko-KR" altLang="en-US" sz="800" dirty="0" err="1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제안명을</a:t>
            </a:r>
            <a:r>
              <a:rPr lang="ko-KR" altLang="en-US" sz="80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입력하세요</a:t>
            </a:r>
            <a:endParaRPr lang="ko-KR" altLang="en-US" sz="80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5374177" y="7244853"/>
            <a:ext cx="159358" cy="0"/>
          </a:xfrm>
          <a:prstGeom prst="line">
            <a:avLst/>
          </a:prstGeom>
          <a:ln w="22225" cap="rnd"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652463" y="7302499"/>
            <a:ext cx="715962" cy="203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kern="1200" dirty="0" err="1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발주처로고</a:t>
            </a:r>
            <a:endParaRPr lang="ko-KR" altLang="en-US" sz="1000" kern="1200" dirty="0">
              <a:ln>
                <a:solidFill>
                  <a:srgbClr val="5B9BD5">
                    <a:alpha val="0"/>
                  </a:srgbClr>
                </a:solidFill>
              </a:ln>
              <a:gradFill>
                <a:gsLst>
                  <a:gs pos="32824">
                    <a:schemeClr val="tx1">
                      <a:lumMod val="75000"/>
                      <a:lumOff val="25000"/>
                    </a:schemeClr>
                  </a:gs>
                  <a:gs pos="47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98170" y="7241310"/>
            <a:ext cx="555493" cy="2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7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">
          <p15:clr>
            <a:srgbClr val="F26B43"/>
          </p15:clr>
        </p15:guide>
        <p15:guide id="2" pos="3435">
          <p15:clr>
            <a:srgbClr val="F26B43"/>
          </p15:clr>
        </p15:guide>
        <p15:guide id="3" pos="76">
          <p15:clr>
            <a:srgbClr val="F26B43"/>
          </p15:clr>
        </p15:guide>
        <p15:guide id="4" pos="6792">
          <p15:clr>
            <a:srgbClr val="F26B43"/>
          </p15:clr>
        </p15:guide>
        <p15:guide id="5" orient="horz" pos="4823">
          <p15:clr>
            <a:srgbClr val="F26B43"/>
          </p15:clr>
        </p15:guide>
        <p15:guide id="6" orient="horz" pos="4481">
          <p15:clr>
            <a:srgbClr val="F26B43"/>
          </p15:clr>
        </p15:guide>
        <p15:guide id="7" pos="6456">
          <p15:clr>
            <a:srgbClr val="F26B43"/>
          </p15:clr>
        </p15:guide>
        <p15:guide id="8" pos="411">
          <p15:clr>
            <a:srgbClr val="F26B43"/>
          </p15:clr>
        </p15:guide>
        <p15:guide id="9" orient="horz" pos="304">
          <p15:clr>
            <a:srgbClr val="F26B43"/>
          </p15:clr>
        </p15:guide>
        <p15:guide id="10" pos="3342">
          <p15:clr>
            <a:srgbClr val="F26B43"/>
          </p15:clr>
        </p15:guide>
        <p15:guide id="11" pos="3525">
          <p15:clr>
            <a:srgbClr val="F26B43"/>
          </p15:clr>
        </p15:guide>
        <p15:guide id="12" orient="horz" pos="157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91913" y="7225856"/>
            <a:ext cx="1523887" cy="413977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DD5DF45D-17A4-422E-925E-9AC28CF491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5374177" y="7244853"/>
            <a:ext cx="159358" cy="0"/>
          </a:xfrm>
          <a:prstGeom prst="line">
            <a:avLst/>
          </a:prstGeom>
          <a:ln w="22225" cap="rnd">
            <a:solidFill>
              <a:srgbClr val="EE7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98170" y="7241310"/>
            <a:ext cx="555493" cy="2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3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">
          <p15:clr>
            <a:srgbClr val="F26B43"/>
          </p15:clr>
        </p15:guide>
        <p15:guide id="2" pos="3435">
          <p15:clr>
            <a:srgbClr val="F26B43"/>
          </p15:clr>
        </p15:guide>
        <p15:guide id="3" pos="76">
          <p15:clr>
            <a:srgbClr val="F26B43"/>
          </p15:clr>
        </p15:guide>
        <p15:guide id="4" pos="6792">
          <p15:clr>
            <a:srgbClr val="F26B43"/>
          </p15:clr>
        </p15:guide>
        <p15:guide id="5" orient="horz" pos="4823">
          <p15:clr>
            <a:srgbClr val="F26B43"/>
          </p15:clr>
        </p15:guide>
        <p15:guide id="6" orient="horz" pos="4481">
          <p15:clr>
            <a:srgbClr val="F26B43"/>
          </p15:clr>
        </p15:guide>
        <p15:guide id="7" pos="6456">
          <p15:clr>
            <a:srgbClr val="F26B43"/>
          </p15:clr>
        </p15:guide>
        <p15:guide id="8" pos="411">
          <p15:clr>
            <a:srgbClr val="F26B43"/>
          </p15:clr>
        </p15:guide>
        <p15:guide id="9" orient="horz" pos="304">
          <p15:clr>
            <a:srgbClr val="F26B43"/>
          </p15:clr>
        </p15:guide>
        <p15:guide id="10" pos="3342">
          <p15:clr>
            <a:srgbClr val="F26B43"/>
          </p15:clr>
        </p15:guide>
        <p15:guide id="11" pos="3525">
          <p15:clr>
            <a:srgbClr val="F26B43"/>
          </p15:clr>
        </p15:guide>
        <p15:guide id="12" orient="horz" pos="157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7599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">
          <p15:clr>
            <a:srgbClr val="F26B43"/>
          </p15:clr>
        </p15:guide>
        <p15:guide id="2" pos="3435">
          <p15:clr>
            <a:srgbClr val="F26B43"/>
          </p15:clr>
        </p15:guide>
        <p15:guide id="3" pos="76">
          <p15:clr>
            <a:srgbClr val="F26B43"/>
          </p15:clr>
        </p15:guide>
        <p15:guide id="4" pos="6792">
          <p15:clr>
            <a:srgbClr val="F26B43"/>
          </p15:clr>
        </p15:guide>
        <p15:guide id="5" orient="horz" pos="4823">
          <p15:clr>
            <a:srgbClr val="F26B43"/>
          </p15:clr>
        </p15:guide>
        <p15:guide id="6" orient="horz" pos="4481">
          <p15:clr>
            <a:srgbClr val="F26B43"/>
          </p15:clr>
        </p15:guide>
        <p15:guide id="7" pos="6456">
          <p15:clr>
            <a:srgbClr val="F26B43"/>
          </p15:clr>
        </p15:guide>
        <p15:guide id="8" pos="411">
          <p15:clr>
            <a:srgbClr val="F26B43"/>
          </p15:clr>
        </p15:guide>
        <p15:guide id="9" orient="horz" pos="304">
          <p15:clr>
            <a:srgbClr val="F26B43"/>
          </p15:clr>
        </p15:guide>
        <p15:guide id="10" pos="3342">
          <p15:clr>
            <a:srgbClr val="F26B43"/>
          </p15:clr>
        </p15:guide>
        <p15:guide id="11" pos="35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cloud-netfli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tech.kakao.com/2021/09/14/msa/" TargetMode="External"/><Relationship Id="rId5" Type="http://schemas.openxmlformats.org/officeDocument/2006/relationships/hyperlink" Target="https://www.samsungsds.com/kr/insights/msa_and_netflix.html" TargetMode="External"/><Relationship Id="rId4" Type="http://schemas.openxmlformats.org/officeDocument/2006/relationships/hyperlink" Target="https://www.samsungsds.com/kr/insights/spring_cloud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udiumiot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://dsp-infra-config-cs:8081/" TargetMode="Externa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blog.woowahan.com/2523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docs.spring.io/spring-cloud/docs/current/reference/html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sabarada.tistory.com/52" TargetMode="External"/><Relationship Id="rId5" Type="http://schemas.openxmlformats.org/officeDocument/2006/relationships/hyperlink" Target="https://happycloud-lee.tistory.com/215" TargetMode="Externa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inx.com/blog/introduction-to-microservic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waspro.tistory.com/429" TargetMode="External"/><Relationship Id="rId4" Type="http://schemas.openxmlformats.org/officeDocument/2006/relationships/hyperlink" Target="https://sabarada.tistory.com/5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sungsds.com/kr/insights/spring_cloud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39967" y="1361972"/>
            <a:ext cx="5504376" cy="3893878"/>
            <a:chOff x="939967" y="1361972"/>
            <a:chExt cx="5504376" cy="3893878"/>
          </a:xfrm>
        </p:grpSpPr>
        <p:pic>
          <p:nvPicPr>
            <p:cNvPr id="4" name="그림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98" y="1361972"/>
              <a:ext cx="2451888" cy="53746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41838" y="2745919"/>
              <a:ext cx="5502505" cy="53553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-150" normalizeH="0" baseline="0" noProof="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gradFill>
                    <a:gsLst>
                      <a:gs pos="78899">
                        <a:prstClr val="black"/>
                      </a:gs>
                      <a:gs pos="63000">
                        <a:prstClr val="black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스프링 마이크로서비스</a:t>
              </a:r>
              <a:endParaRPr kumimoji="0" lang="ko-KR" altLang="en-US" sz="44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78899">
                      <a:prstClr val="black"/>
                    </a:gs>
                    <a:gs pos="63000">
                      <a:prstClr val="black"/>
                    </a:gs>
                  </a:gsLst>
                  <a:lin ang="5400000" scaled="1"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CFEBE1-F1C1-4943-9606-29B46DB4BB44}"/>
                </a:ext>
              </a:extLst>
            </p:cNvPr>
            <p:cNvSpPr txBox="1"/>
            <p:nvPr/>
          </p:nvSpPr>
          <p:spPr>
            <a:xfrm>
              <a:off x="939967" y="3754748"/>
              <a:ext cx="3336896" cy="7201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1468">
                        <a:prstClr val="white">
                          <a:lumMod val="50000"/>
                        </a:prstClr>
                      </a:gs>
                      <a:gs pos="43119">
                        <a:prstClr val="white">
                          <a:lumMod val="50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Spring Boot, Spring Cloud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1468">
                        <a:prstClr val="white">
                          <a:lumMod val="50000"/>
                        </a:prstClr>
                      </a:gs>
                      <a:gs pos="43119">
                        <a:prstClr val="white">
                          <a:lumMod val="50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로 배우는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1468">
                      <a:prstClr val="white">
                        <a:lumMod val="50000"/>
                      </a:prstClr>
                    </a:gs>
                    <a:gs pos="43119">
                      <a:prstClr val="white">
                        <a:lumMod val="50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300" dirty="0">
                  <a:gradFill>
                    <a:gsLst>
                      <a:gs pos="61468">
                        <a:prstClr val="white">
                          <a:lumMod val="50000"/>
                        </a:prstClr>
                      </a:gs>
                      <a:gs pos="43119">
                        <a:prstClr val="white">
                          <a:lumMod val="50000"/>
                        </a:prstClr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마이크로서비스 개발</a:t>
              </a:r>
              <a:endParaRPr lang="en-US" altLang="ko-KR" sz="1300" dirty="0">
                <a:gradFill>
                  <a:gsLst>
                    <a:gs pos="61468">
                      <a:prstClr val="white">
                        <a:lumMod val="50000"/>
                      </a:prstClr>
                    </a:gs>
                    <a:gs pos="43119">
                      <a:prstClr val="white">
                        <a:lumMod val="50000"/>
                      </a:prst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1468">
                        <a:prstClr val="white">
                          <a:lumMod val="50000"/>
                        </a:prstClr>
                      </a:gs>
                      <a:gs pos="43119">
                        <a:prstClr val="white">
                          <a:lumMod val="50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(Spring Cloud</a:t>
              </a:r>
              <a:r>
                <a:rPr kumimoji="0" lang="en-US" altLang="ko-KR" sz="1300" b="0" i="0" u="none" strike="noStrike" kern="1200" cap="none" spc="0" normalizeH="0" noProof="0" dirty="0">
                  <a:ln>
                    <a:noFill/>
                  </a:ln>
                  <a:gradFill>
                    <a:gsLst>
                      <a:gs pos="61468">
                        <a:prstClr val="white">
                          <a:lumMod val="50000"/>
                        </a:prstClr>
                      </a:gs>
                      <a:gs pos="43119">
                        <a:prstClr val="white">
                          <a:lumMod val="50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 Netflix)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1468">
                      <a:prstClr val="white">
                        <a:lumMod val="50000"/>
                      </a:prstClr>
                    </a:gs>
                    <a:gs pos="43119">
                      <a:prstClr val="white">
                        <a:lumMod val="50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CFEBE1-F1C1-4943-9606-29B46DB4BB44}"/>
                </a:ext>
              </a:extLst>
            </p:cNvPr>
            <p:cNvSpPr txBox="1"/>
            <p:nvPr/>
          </p:nvSpPr>
          <p:spPr>
            <a:xfrm>
              <a:off x="939967" y="4978274"/>
              <a:ext cx="3336896" cy="2775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1468">
                        <a:prstClr val="white">
                          <a:lumMod val="50000"/>
                        </a:prstClr>
                      </a:gs>
                      <a:gs pos="43119">
                        <a:prstClr val="white">
                          <a:lumMod val="50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rPr>
                <a:t>2022. 02. 16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1468">
                      <a:prstClr val="white">
                        <a:lumMod val="50000"/>
                      </a:prstClr>
                    </a:gs>
                    <a:gs pos="43119">
                      <a:prstClr val="white">
                        <a:lumMod val="50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5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085263" cy="369332"/>
          </a:xfrm>
        </p:spPr>
        <p:txBody>
          <a:bodyPr/>
          <a:lstStyle/>
          <a:p>
            <a:r>
              <a:rPr lang="en-US" altLang="ko-KR" dirty="0"/>
              <a:t>1.6 Spring Cloud Netflix ?</a:t>
            </a:r>
            <a:endParaRPr lang="ko-KR" altLang="en-US" dirty="0"/>
          </a:p>
        </p:txBody>
      </p:sp>
      <p:sp>
        <p:nvSpPr>
          <p:cNvPr id="4" name="내용 개체 틀 30">
            <a:extLst>
              <a:ext uri="{FF2B5EF4-FFF2-40B4-BE49-F238E27FC236}">
                <a16:creationId xmlns:a16="http://schemas.microsoft.com/office/drawing/2014/main" id="{75718EF4-DB37-45BB-AE94-69262DD8B191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Spring</a:t>
            </a:r>
            <a:r>
              <a:rPr lang="ko-KR" altLang="en-US" dirty="0"/>
              <a:t> </a:t>
            </a:r>
            <a:r>
              <a:rPr lang="en-US" altLang="ko-KR" dirty="0"/>
              <a:t>Cloud</a:t>
            </a:r>
            <a:r>
              <a:rPr lang="ko-KR" altLang="en-US" dirty="0"/>
              <a:t> </a:t>
            </a:r>
            <a:r>
              <a:rPr lang="en-US" altLang="ko-KR" dirty="0"/>
              <a:t>Netflix</a:t>
            </a:r>
            <a:r>
              <a:rPr lang="ko-KR" altLang="en-US" dirty="0"/>
              <a:t> 탄생</a:t>
            </a:r>
            <a:endParaRPr lang="en-US" altLang="ko-KR" dirty="0"/>
          </a:p>
          <a:p>
            <a:pPr lvl="1"/>
            <a:r>
              <a:rPr lang="en-US" altLang="ko-KR" dirty="0"/>
              <a:t>2007</a:t>
            </a:r>
            <a:r>
              <a:rPr lang="ko-KR" altLang="en-US" dirty="0"/>
              <a:t>년 심각한 </a:t>
            </a:r>
            <a:r>
              <a:rPr lang="en-US" altLang="ko-KR" dirty="0"/>
              <a:t>DB </a:t>
            </a:r>
            <a:r>
              <a:rPr lang="ko-KR" altLang="en-US" dirty="0"/>
              <a:t>손상으로 </a:t>
            </a:r>
            <a:r>
              <a:rPr lang="en-US" altLang="ko-KR" dirty="0"/>
              <a:t>3</a:t>
            </a:r>
            <a:r>
              <a:rPr lang="ko-KR" altLang="en-US" dirty="0"/>
              <a:t>일간 서비스 장애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신뢰성 높고 수평 확장 가능한 클라우드 시스템으로 플랫폼 이전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       플랫폼 이전만으로는 기존 문제점과 한계 극복이 어렵다고 판단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4123" lvl="1" indent="-285750">
              <a:buFont typeface="Wingdings" panose="05000000000000000000" pitchFamily="2" charset="2"/>
              <a:buChar char="è"/>
            </a:pPr>
            <a:r>
              <a:rPr lang="ko-KR" altLang="en-US" b="1" dirty="0">
                <a:sym typeface="Wingdings" panose="05000000000000000000" pitchFamily="2" charset="2"/>
              </a:rPr>
              <a:t>고가용성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유연한 </a:t>
            </a:r>
            <a:r>
              <a:rPr lang="ko-KR" altLang="en-US" b="1" dirty="0">
                <a:sym typeface="Wingdings" panose="05000000000000000000" pitchFamily="2" charset="2"/>
              </a:rPr>
              <a:t>스케일링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빠르고 쉬운 </a:t>
            </a:r>
            <a:r>
              <a:rPr lang="ko-KR" altLang="en-US" b="1" dirty="0">
                <a:sym typeface="Wingdings" panose="05000000000000000000" pitchFamily="2" charset="2"/>
              </a:rPr>
              <a:t>배포</a:t>
            </a:r>
            <a:r>
              <a:rPr lang="ko-KR" altLang="en-US" dirty="0">
                <a:sym typeface="Wingdings" panose="05000000000000000000" pitchFamily="2" charset="2"/>
              </a:rPr>
              <a:t>를 위해 </a:t>
            </a:r>
            <a:r>
              <a:rPr lang="en-US" altLang="ko-KR" dirty="0">
                <a:sym typeface="Wingdings" panose="05000000000000000000" pitchFamily="2" charset="2"/>
              </a:rPr>
              <a:t>MSA</a:t>
            </a:r>
            <a:r>
              <a:rPr lang="ko-KR" altLang="en-US" dirty="0">
                <a:sym typeface="Wingdings" panose="05000000000000000000" pitchFamily="2" charset="2"/>
              </a:rPr>
              <a:t>를 선택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4123" lvl="1" indent="-2857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MSA </a:t>
            </a:r>
            <a:r>
              <a:rPr lang="ko-KR" altLang="en-US" dirty="0">
                <a:sym typeface="Wingdings" panose="05000000000000000000" pitchFamily="2" charset="2"/>
              </a:rPr>
              <a:t>전환을 위해 </a:t>
            </a:r>
            <a:r>
              <a:rPr lang="en-US" altLang="ko-KR" dirty="0">
                <a:sym typeface="Wingdings" panose="05000000000000000000" pitchFamily="2" charset="2"/>
              </a:rPr>
              <a:t>7</a:t>
            </a:r>
            <a:r>
              <a:rPr lang="ko-KR" altLang="en-US" dirty="0">
                <a:sym typeface="Wingdings" panose="05000000000000000000" pitchFamily="2" charset="2"/>
              </a:rPr>
              <a:t>년간 기술 개발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>
                <a:sym typeface="Wingdings" panose="05000000000000000000" pitchFamily="2" charset="2"/>
              </a:rPr>
              <a:t>클라우드 환경으로 이전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 과정에서 </a:t>
            </a:r>
            <a:r>
              <a:rPr lang="ko-KR" altLang="en-US" dirty="0" err="1">
                <a:sym typeface="Wingdings" panose="05000000000000000000" pitchFamily="2" charset="2"/>
              </a:rPr>
              <a:t>넷플릭스가</a:t>
            </a:r>
            <a:r>
              <a:rPr lang="ko-KR" altLang="en-US" dirty="0">
                <a:sym typeface="Wingdings" panose="05000000000000000000" pitchFamily="2" charset="2"/>
              </a:rPr>
              <a:t> 경험한 노하우와 문제해결 방법을 오픈소스로 공개 </a:t>
            </a:r>
            <a:r>
              <a:rPr lang="en-US" altLang="ko-KR" dirty="0">
                <a:sym typeface="Wingdings" panose="05000000000000000000" pitchFamily="2" charset="2"/>
              </a:rPr>
              <a:t>: Spring Cloud </a:t>
            </a:r>
            <a:r>
              <a:rPr lang="en-US" altLang="ko-KR" dirty="0" err="1">
                <a:sym typeface="Wingdings" panose="05000000000000000000" pitchFamily="2" charset="2"/>
              </a:rPr>
              <a:t>Netflx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분산</a:t>
            </a:r>
            <a:r>
              <a:rPr lang="en-US" altLang="ko-KR" dirty="0"/>
              <a:t> </a:t>
            </a:r>
            <a:r>
              <a:rPr lang="ko-KR" altLang="en-US" dirty="0"/>
              <a:t>환경설정</a:t>
            </a:r>
            <a:r>
              <a:rPr lang="en-US" altLang="ko-KR" dirty="0"/>
              <a:t> : Spring Cloud Config Client / Server (</a:t>
            </a:r>
            <a:r>
              <a:rPr lang="en-US" altLang="ko-KR" sz="1200" u="sng" dirty="0"/>
              <a:t>* </a:t>
            </a:r>
            <a:r>
              <a:rPr lang="en-US" altLang="ko-KR" sz="1200" u="sng" dirty="0" err="1"/>
              <a:t>S.IoT</a:t>
            </a:r>
            <a:r>
              <a:rPr lang="ko-KR" altLang="en-US" sz="1200" u="sng" dirty="0"/>
              <a:t>에서는 </a:t>
            </a:r>
            <a:r>
              <a:rPr lang="en-US" altLang="ko-KR" sz="1200" u="sng" dirty="0" err="1"/>
              <a:t>configMap</a:t>
            </a:r>
            <a:r>
              <a:rPr lang="ko-KR" altLang="en-US" sz="1200" u="sng" dirty="0"/>
              <a:t>으로 전환</a:t>
            </a:r>
            <a:r>
              <a:rPr lang="en-US" altLang="ko-KR" sz="1200" u="sng" dirty="0"/>
              <a:t>)</a:t>
            </a:r>
            <a:endParaRPr lang="en-US" altLang="ko-KR" u="sng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Declarative REST Client: Spring Cloud Feign - REST</a:t>
            </a:r>
            <a:r>
              <a:rPr lang="ko-KR" altLang="en-US" dirty="0"/>
              <a:t> 기반 서비스 호출을 추상화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Client Side Load Balancer: Spring Cloud Ribbon – </a:t>
            </a:r>
            <a:r>
              <a:rPr lang="ko-KR" altLang="en-US" dirty="0"/>
              <a:t>클라이언트 기반 로드 </a:t>
            </a:r>
            <a:r>
              <a:rPr lang="ko-KR" altLang="en-US" dirty="0" err="1"/>
              <a:t>밸런서</a:t>
            </a:r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 등록 및 조회 </a:t>
            </a:r>
            <a:r>
              <a:rPr lang="en-US" altLang="ko-KR" dirty="0"/>
              <a:t>: Spring Cloud Eureka Discovery / Eureka Server </a:t>
            </a:r>
            <a:r>
              <a:rPr lang="en-US" altLang="ko-KR" dirty="0">
                <a:sym typeface="Wingdings" panose="05000000000000000000" pitchFamily="2" charset="2"/>
              </a:rPr>
              <a:t>- Feign/Ribbon</a:t>
            </a:r>
            <a:r>
              <a:rPr lang="ko-KR" altLang="en-US" dirty="0">
                <a:sym typeface="Wingdings" panose="05000000000000000000" pitchFamily="2" charset="2"/>
              </a:rPr>
              <a:t> 단점을 보강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Router and Filter: Spring Cloud </a:t>
            </a:r>
            <a:r>
              <a:rPr lang="en-US" altLang="ko-KR" dirty="0" err="1"/>
              <a:t>Zuul</a:t>
            </a:r>
            <a:r>
              <a:rPr lang="en-US" altLang="ko-KR" dirty="0"/>
              <a:t> – API Gateway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Circuit Breaker : Spring Cloud </a:t>
            </a:r>
            <a:r>
              <a:rPr lang="en-US" altLang="ko-KR" dirty="0" err="1"/>
              <a:t>Hysterix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Logging &amp; Trace : Sleuth-</a:t>
            </a:r>
            <a:r>
              <a:rPr lang="en-US" altLang="ko-KR" dirty="0" err="1"/>
              <a:t>Zipkin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https://spring.io/projects/spring-cloud-netflix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https://www.samsungsds.com/kr/insights/spring_cloud.html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https://www.samsungsds.com/kr/insights/msa_and_netflix.html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https://tech.kakao.com/2021/09/14/msa/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10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4314767" cy="369332"/>
          </a:xfrm>
        </p:spPr>
        <p:txBody>
          <a:bodyPr/>
          <a:lstStyle/>
          <a:p>
            <a:r>
              <a:rPr lang="en-US" altLang="ko-KR" dirty="0"/>
              <a:t>1.6 Spring Cloud </a:t>
            </a:r>
            <a:r>
              <a:rPr lang="ko-KR" altLang="en-US" dirty="0"/>
              <a:t>컴포넌트 구성 요소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7023F7-2F4D-4C85-96C1-6F2E55774428}"/>
              </a:ext>
            </a:extLst>
          </p:cNvPr>
          <p:cNvSpPr/>
          <p:nvPr/>
        </p:nvSpPr>
        <p:spPr>
          <a:xfrm>
            <a:off x="372742" y="2935288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Config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F51C1A-9786-4142-8EA4-67A472808CCB}"/>
              </a:ext>
            </a:extLst>
          </p:cNvPr>
          <p:cNvSpPr/>
          <p:nvPr/>
        </p:nvSpPr>
        <p:spPr>
          <a:xfrm>
            <a:off x="372742" y="3697287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분산 환경설정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12E787-5ED0-4C51-96B8-ACCEE4CD7098}"/>
              </a:ext>
            </a:extLst>
          </p:cNvPr>
          <p:cNvSpPr/>
          <p:nvPr/>
        </p:nvSpPr>
        <p:spPr>
          <a:xfrm>
            <a:off x="372742" y="4459286"/>
            <a:ext cx="1219301" cy="6096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전역 잠금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주도권 선발 및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클러스터 </a:t>
            </a:r>
            <a:r>
              <a:rPr lang="ko-KR" altLang="en-US" sz="1200" dirty="0">
                <a:solidFill>
                  <a:schemeClr val="tx1"/>
                </a:solidFill>
              </a:rPr>
              <a:t>상태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FCA122-FD72-4BBB-875A-3A19AFCB862A}"/>
              </a:ext>
            </a:extLst>
          </p:cNvPr>
          <p:cNvSpPr/>
          <p:nvPr/>
        </p:nvSpPr>
        <p:spPr>
          <a:xfrm>
            <a:off x="1858414" y="3697287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서비스 등록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및 발견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BC9F14-4832-4C6D-85D3-B864569DC4A8}"/>
              </a:ext>
            </a:extLst>
          </p:cNvPr>
          <p:cNvSpPr/>
          <p:nvPr/>
        </p:nvSpPr>
        <p:spPr>
          <a:xfrm>
            <a:off x="1859675" y="4459286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클라우드 지원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AB08D6-8EC2-47A5-BB5B-D45BAC5E4EAA}"/>
              </a:ext>
            </a:extLst>
          </p:cNvPr>
          <p:cNvSpPr/>
          <p:nvPr/>
        </p:nvSpPr>
        <p:spPr>
          <a:xfrm>
            <a:off x="3344086" y="3697287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분산 메시징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891288-FC36-4675-88C2-AD83C00FB6D8}"/>
              </a:ext>
            </a:extLst>
          </p:cNvPr>
          <p:cNvSpPr/>
          <p:nvPr/>
        </p:nvSpPr>
        <p:spPr>
          <a:xfrm>
            <a:off x="3346608" y="4459286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빅데이터 지원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E53D51-D1A6-40EC-AE51-65E180B73573}"/>
              </a:ext>
            </a:extLst>
          </p:cNvPr>
          <p:cNvSpPr/>
          <p:nvPr/>
        </p:nvSpPr>
        <p:spPr>
          <a:xfrm>
            <a:off x="4829758" y="3697287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라우팅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C0C983-9189-4993-A9CD-CAD5237D85FA}"/>
              </a:ext>
            </a:extLst>
          </p:cNvPr>
          <p:cNvSpPr/>
          <p:nvPr/>
        </p:nvSpPr>
        <p:spPr>
          <a:xfrm>
            <a:off x="4833541" y="4459286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분산 추적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CA6C84-60D9-4FE7-9A1D-9581C54B2DCF}"/>
              </a:ext>
            </a:extLst>
          </p:cNvPr>
          <p:cNvSpPr/>
          <p:nvPr/>
        </p:nvSpPr>
        <p:spPr>
          <a:xfrm>
            <a:off x="6315430" y="3697287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부하 분산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0F9DF6-6440-4433-80D4-925F05D99A53}"/>
              </a:ext>
            </a:extLst>
          </p:cNvPr>
          <p:cNvSpPr/>
          <p:nvPr/>
        </p:nvSpPr>
        <p:spPr>
          <a:xfrm>
            <a:off x="6320474" y="4459286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서킷 </a:t>
            </a:r>
            <a:r>
              <a:rPr lang="ko-KR" altLang="en-US" sz="1200" dirty="0" err="1">
                <a:solidFill>
                  <a:schemeClr val="tx1"/>
                </a:solidFill>
              </a:rPr>
              <a:t>브레이커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9BDFDB-D30E-40BD-B0FF-45FCE7583FC0}"/>
              </a:ext>
            </a:extLst>
          </p:cNvPr>
          <p:cNvSpPr/>
          <p:nvPr/>
        </p:nvSpPr>
        <p:spPr>
          <a:xfrm>
            <a:off x="7801102" y="3697287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서비스 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서비스 호출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C44B7C-ACA4-42BC-97F3-8BAD0407681A}"/>
              </a:ext>
            </a:extLst>
          </p:cNvPr>
          <p:cNvSpPr/>
          <p:nvPr/>
        </p:nvSpPr>
        <p:spPr>
          <a:xfrm>
            <a:off x="9286774" y="3697287"/>
            <a:ext cx="121930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9EA06B-AC61-4239-800C-02047D6186D3}"/>
              </a:ext>
            </a:extLst>
          </p:cNvPr>
          <p:cNvSpPr/>
          <p:nvPr/>
        </p:nvSpPr>
        <p:spPr>
          <a:xfrm>
            <a:off x="372742" y="2270126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Spinning Cloud Bus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CDEA67-2CD0-43A0-ABBA-534E201451BA}"/>
              </a:ext>
            </a:extLst>
          </p:cNvPr>
          <p:cNvSpPr/>
          <p:nvPr/>
        </p:nvSpPr>
        <p:spPr>
          <a:xfrm>
            <a:off x="372742" y="1584327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Netflix </a:t>
            </a:r>
            <a:r>
              <a:rPr lang="en-US" altLang="ko-KR" sz="1400" dirty="0" err="1">
                <a:solidFill>
                  <a:schemeClr val="tx1"/>
                </a:solidFill>
              </a:rPr>
              <a:t>Archaius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5ED7AB-4189-4013-81F0-B1A6B5C2212B}"/>
              </a:ext>
            </a:extLst>
          </p:cNvPr>
          <p:cNvSpPr/>
          <p:nvPr/>
        </p:nvSpPr>
        <p:spPr>
          <a:xfrm>
            <a:off x="1858414" y="2935288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Netflix Eureka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BDA8E0-9DC0-45AE-9292-962BE41F1FB1}"/>
              </a:ext>
            </a:extLst>
          </p:cNvPr>
          <p:cNvSpPr/>
          <p:nvPr/>
        </p:nvSpPr>
        <p:spPr>
          <a:xfrm>
            <a:off x="1858414" y="2270126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Consul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648FB9-6D9A-44DB-AF77-6071759E9E16}"/>
              </a:ext>
            </a:extLst>
          </p:cNvPr>
          <p:cNvSpPr/>
          <p:nvPr/>
        </p:nvSpPr>
        <p:spPr>
          <a:xfrm>
            <a:off x="1858414" y="1584327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Netflix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Zookeeper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69A2FE-D467-4380-BC9E-DFC38736CCEA}"/>
              </a:ext>
            </a:extLst>
          </p:cNvPr>
          <p:cNvSpPr/>
          <p:nvPr/>
        </p:nvSpPr>
        <p:spPr>
          <a:xfrm>
            <a:off x="372742" y="5221286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Cluster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45A7D-23FA-4608-A315-06EF7463C8E6}"/>
              </a:ext>
            </a:extLst>
          </p:cNvPr>
          <p:cNvSpPr/>
          <p:nvPr/>
        </p:nvSpPr>
        <p:spPr>
          <a:xfrm>
            <a:off x="1858414" y="6572247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Cloud </a:t>
            </a:r>
            <a:r>
              <a:rPr lang="en-US" altLang="ko-KR" sz="1400" dirty="0" err="1">
                <a:solidFill>
                  <a:schemeClr val="tx1"/>
                </a:solidFill>
              </a:rPr>
              <a:t>Foundary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9143EC-4B0E-4DCF-8434-0248F3853F69}"/>
              </a:ext>
            </a:extLst>
          </p:cNvPr>
          <p:cNvSpPr/>
          <p:nvPr/>
        </p:nvSpPr>
        <p:spPr>
          <a:xfrm>
            <a:off x="1858414" y="5907085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AWS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7E81360-9BF8-488C-99D6-122CA20231F4}"/>
              </a:ext>
            </a:extLst>
          </p:cNvPr>
          <p:cNvSpPr/>
          <p:nvPr/>
        </p:nvSpPr>
        <p:spPr>
          <a:xfrm>
            <a:off x="1858414" y="5221286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Connectors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6D2B72-4A1A-476B-81B1-137BFA11CEB5}"/>
              </a:ext>
            </a:extLst>
          </p:cNvPr>
          <p:cNvSpPr/>
          <p:nvPr/>
        </p:nvSpPr>
        <p:spPr>
          <a:xfrm>
            <a:off x="3344085" y="2935288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Streams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E1339FF-87AD-446F-B20A-5433326717FF}"/>
              </a:ext>
            </a:extLst>
          </p:cNvPr>
          <p:cNvSpPr/>
          <p:nvPr/>
        </p:nvSpPr>
        <p:spPr>
          <a:xfrm>
            <a:off x="3344085" y="5221285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Srping</a:t>
            </a:r>
            <a:r>
              <a:rPr lang="en-US" altLang="ko-KR" sz="1400" dirty="0">
                <a:solidFill>
                  <a:schemeClr val="tx1"/>
                </a:solidFill>
              </a:rPr>
              <a:t> Data Flow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0D4CA1-270A-43A2-B185-E64C9C779A57}"/>
              </a:ext>
            </a:extLst>
          </p:cNvPr>
          <p:cNvSpPr/>
          <p:nvPr/>
        </p:nvSpPr>
        <p:spPr>
          <a:xfrm>
            <a:off x="4829756" y="2935288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Netflix </a:t>
            </a:r>
            <a:r>
              <a:rPr lang="en-US" altLang="ko-KR" sz="1400" dirty="0" err="1">
                <a:solidFill>
                  <a:schemeClr val="tx1"/>
                </a:solidFill>
              </a:rPr>
              <a:t>Zuul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41036F9-10C3-4B45-9B69-1836EC6BF48D}"/>
              </a:ext>
            </a:extLst>
          </p:cNvPr>
          <p:cNvSpPr/>
          <p:nvPr/>
        </p:nvSpPr>
        <p:spPr>
          <a:xfrm>
            <a:off x="4829756" y="5221285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Sleuth-</a:t>
            </a:r>
            <a:r>
              <a:rPr lang="en-US" altLang="ko-KR" sz="1400" dirty="0" err="1">
                <a:solidFill>
                  <a:schemeClr val="tx1"/>
                </a:solidFill>
              </a:rPr>
              <a:t>Zipkin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0D0E3C-BB5E-46D0-BA83-F97FFC87CDC2}"/>
              </a:ext>
            </a:extLst>
          </p:cNvPr>
          <p:cNvSpPr/>
          <p:nvPr/>
        </p:nvSpPr>
        <p:spPr>
          <a:xfrm>
            <a:off x="6315430" y="2935288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Netflix Ribbon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DF1C35-966E-4CF2-9CEC-AFF0C9822DD9}"/>
              </a:ext>
            </a:extLst>
          </p:cNvPr>
          <p:cNvSpPr/>
          <p:nvPr/>
        </p:nvSpPr>
        <p:spPr>
          <a:xfrm>
            <a:off x="6315430" y="5221285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Netflix </a:t>
            </a:r>
            <a:r>
              <a:rPr lang="en-US" altLang="ko-KR" sz="1400" dirty="0" err="1">
                <a:solidFill>
                  <a:schemeClr val="tx1"/>
                </a:solidFill>
              </a:rPr>
              <a:t>Hystrix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8D4CE3-B705-433E-9DE1-E21578AE346B}"/>
              </a:ext>
            </a:extLst>
          </p:cNvPr>
          <p:cNvSpPr/>
          <p:nvPr/>
        </p:nvSpPr>
        <p:spPr>
          <a:xfrm>
            <a:off x="7801101" y="2935288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Netflix Feign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722B79A-F781-4165-94BD-3C93D1C8107B}"/>
              </a:ext>
            </a:extLst>
          </p:cNvPr>
          <p:cNvSpPr/>
          <p:nvPr/>
        </p:nvSpPr>
        <p:spPr>
          <a:xfrm>
            <a:off x="9286772" y="2935288"/>
            <a:ext cx="1219301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Security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1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1414" y="3907539"/>
            <a:ext cx="7418790" cy="6412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indent="-227184" fontAlgn="base">
              <a:lnSpc>
                <a:spcPct val="120000"/>
              </a:lnSpc>
              <a:defRPr/>
            </a:pPr>
            <a:r>
              <a:rPr kumimoji="0" lang="en-US" altLang="ko-KR" sz="4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Spring Cloud</a:t>
            </a:r>
            <a:r>
              <a:rPr kumimoji="0" lang="ko-KR" altLang="en-US" sz="4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를 활용한 </a:t>
            </a:r>
            <a:r>
              <a:rPr kumimoji="0" lang="en-US" altLang="ko-KR" sz="4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MSA </a:t>
            </a:r>
            <a:r>
              <a:rPr kumimoji="0" lang="ko-KR" altLang="en-US" sz="4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확장</a:t>
            </a:r>
            <a:endParaRPr lang="en-US" altLang="ko-KR" sz="4000" spc="-15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3952" y="2171466"/>
            <a:ext cx="1646285" cy="178157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-30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87156">
                      <a:prstClr val="white"/>
                    </a:gs>
                    <a:gs pos="78899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Ⅱ.</a:t>
            </a:r>
            <a:endParaRPr kumimoji="0" lang="ko-KR" altLang="en-US" sz="11500" b="0" i="0" u="none" strike="noStrike" kern="1200" cap="none" spc="-30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gradFill>
                <a:gsLst>
                  <a:gs pos="87156">
                    <a:prstClr val="white"/>
                  </a:gs>
                  <a:gs pos="78899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614" y="4731474"/>
            <a:ext cx="3217086" cy="1763560"/>
          </a:xfrm>
          <a:prstGeom prst="rect">
            <a:avLst/>
          </a:prstGeom>
          <a:noFill/>
          <a:effectLst/>
        </p:spPr>
        <p:txBody>
          <a:bodyPr wrap="square" anchor="t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1. </a:t>
            </a:r>
            <a:r>
              <a:rPr kumimoji="0" lang="en-US" altLang="ko-KR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S.IoT</a:t>
            </a: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MSA 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구성 현황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2. Spring Cloud Config</a:t>
            </a: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3. Spring Cloud Feign / Ribbon</a:t>
            </a: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4. Spring Cloud Eureka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EB60B-7FDF-434B-93E2-B3F75D7F5BF4}"/>
              </a:ext>
            </a:extLst>
          </p:cNvPr>
          <p:cNvSpPr txBox="1"/>
          <p:nvPr/>
        </p:nvSpPr>
        <p:spPr>
          <a:xfrm>
            <a:off x="4479114" y="5150574"/>
            <a:ext cx="3217086" cy="1326517"/>
          </a:xfrm>
          <a:prstGeom prst="rect">
            <a:avLst/>
          </a:prstGeom>
          <a:noFill/>
          <a:effectLst/>
        </p:spPr>
        <p:txBody>
          <a:bodyPr wrap="square" anchor="t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5. Spring Cloud </a:t>
            </a:r>
            <a:r>
              <a:rPr kumimoji="0" lang="en-US" altLang="ko-KR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Zuul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6. Spring Cloud Sleuth-</a:t>
            </a:r>
            <a:r>
              <a:rPr kumimoji="0" lang="en-US" altLang="ko-KR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Zipkin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7. Spring Cloud </a:t>
            </a:r>
            <a:r>
              <a:rPr kumimoji="0" lang="en-US" altLang="ko-KR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Hystrix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641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09547" cy="369332"/>
          </a:xfrm>
        </p:spPr>
        <p:txBody>
          <a:bodyPr/>
          <a:lstStyle/>
          <a:p>
            <a:r>
              <a:rPr lang="en-US" altLang="ko-KR" dirty="0"/>
              <a:t>2.1 </a:t>
            </a:r>
            <a:r>
              <a:rPr lang="en-US" altLang="ko-KR" dirty="0" err="1"/>
              <a:t>S.IoT</a:t>
            </a:r>
            <a:r>
              <a:rPr lang="en-US" altLang="ko-KR" dirty="0"/>
              <a:t> MSA </a:t>
            </a:r>
            <a:r>
              <a:rPr lang="ko-KR" altLang="en-US" dirty="0"/>
              <a:t>구성 현황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E19ECC-25B8-494A-A095-AB36DE32F838}"/>
              </a:ext>
            </a:extLst>
          </p:cNvPr>
          <p:cNvSpPr/>
          <p:nvPr/>
        </p:nvSpPr>
        <p:spPr>
          <a:xfrm>
            <a:off x="6281910" y="3226680"/>
            <a:ext cx="1584177" cy="29540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latin typeface="+mn-ea"/>
              </a:rPr>
              <a:t>공통 서비스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BD25C4-0AD5-47CB-BBE2-D3FBC33FF5A9}"/>
              </a:ext>
            </a:extLst>
          </p:cNvPr>
          <p:cNvSpPr/>
          <p:nvPr/>
        </p:nvSpPr>
        <p:spPr>
          <a:xfrm>
            <a:off x="6501867" y="3730735"/>
            <a:ext cx="1181356" cy="6355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인증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svc-</a:t>
            </a:r>
            <a:r>
              <a:rPr lang="en-US" altLang="ko-KR" sz="1000" dirty="0" err="1">
                <a:latin typeface="+mn-ea"/>
              </a:rPr>
              <a:t>auth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7884AC-53E8-47CC-98C3-6D5AA0CADB5B}"/>
              </a:ext>
            </a:extLst>
          </p:cNvPr>
          <p:cNvSpPr/>
          <p:nvPr/>
        </p:nvSpPr>
        <p:spPr>
          <a:xfrm>
            <a:off x="6501867" y="4416663"/>
            <a:ext cx="1181356" cy="4742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파일서버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000" dirty="0" err="1">
                <a:latin typeface="+mn-ea"/>
              </a:rPr>
              <a:t>ms</a:t>
            </a:r>
            <a:r>
              <a:rPr lang="en-US" altLang="ko-KR" sz="1000" dirty="0">
                <a:latin typeface="+mn-ea"/>
              </a:rPr>
              <a:t>-fileserver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C59C80-18CD-4252-B723-474D0A96DFE1}"/>
              </a:ext>
            </a:extLst>
          </p:cNvPr>
          <p:cNvSpPr/>
          <p:nvPr/>
        </p:nvSpPr>
        <p:spPr>
          <a:xfrm>
            <a:off x="2321471" y="3226680"/>
            <a:ext cx="1584176" cy="29540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latin typeface="+mn-ea"/>
              </a:rPr>
              <a:t>Front(UI)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3CE35B-7F27-489D-AB64-025F46A3C2E3}"/>
              </a:ext>
            </a:extLst>
          </p:cNvPr>
          <p:cNvSpPr/>
          <p:nvPr/>
        </p:nvSpPr>
        <p:spPr>
          <a:xfrm>
            <a:off x="2609503" y="4645939"/>
            <a:ext cx="1093276" cy="5329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dk1"/>
                </a:solidFill>
                <a:latin typeface="+mn-ea"/>
              </a:rPr>
              <a:t>업무 </a:t>
            </a:r>
            <a:r>
              <a:rPr lang="en-US" altLang="ko-KR" sz="1200" dirty="0">
                <a:solidFill>
                  <a:schemeClr val="dk1"/>
                </a:solidFill>
                <a:latin typeface="+mn-ea"/>
              </a:rPr>
              <a:t>UI</a:t>
            </a:r>
          </a:p>
          <a:p>
            <a:pPr algn="ctr"/>
            <a:r>
              <a:rPr lang="en-US" altLang="ko-KR" sz="900" dirty="0">
                <a:latin typeface="+mn-ea"/>
              </a:rPr>
              <a:t>(React, Node)</a:t>
            </a:r>
          </a:p>
          <a:p>
            <a:pPr algn="ctr"/>
            <a:r>
              <a:rPr lang="en-US" altLang="ko-KR" sz="900" dirty="0" err="1">
                <a:latin typeface="+mn-ea"/>
              </a:rPr>
              <a:t>ui</a:t>
            </a:r>
            <a:r>
              <a:rPr lang="en-US" altLang="ko-KR" sz="900" dirty="0">
                <a:latin typeface="+mn-ea"/>
              </a:rPr>
              <a:t>-management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9EB213-1CB2-4E84-9635-9FBB43B195EA}"/>
              </a:ext>
            </a:extLst>
          </p:cNvPr>
          <p:cNvSpPr/>
          <p:nvPr/>
        </p:nvSpPr>
        <p:spPr>
          <a:xfrm>
            <a:off x="2609503" y="3848878"/>
            <a:ext cx="1087923" cy="5026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dk1"/>
                </a:solidFill>
                <a:latin typeface="+mn-ea"/>
              </a:rPr>
              <a:t>관제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</a:rPr>
              <a:t>UI</a:t>
            </a:r>
          </a:p>
          <a:p>
            <a:pPr algn="ctr"/>
            <a:r>
              <a:rPr lang="en-US" altLang="ko-KR" sz="1000" dirty="0">
                <a:latin typeface="+mn-ea"/>
              </a:rPr>
              <a:t>(React, Node)</a:t>
            </a:r>
          </a:p>
          <a:p>
            <a:pPr algn="ctr"/>
            <a:r>
              <a:rPr lang="en-US" altLang="ko-KR" sz="1000" dirty="0" err="1">
                <a:latin typeface="+mn-ea"/>
              </a:rPr>
              <a:t>ui</a:t>
            </a:r>
            <a:r>
              <a:rPr lang="en-US" altLang="ko-KR" sz="1000" dirty="0">
                <a:latin typeface="+mn-ea"/>
              </a:rPr>
              <a:t>-control</a:t>
            </a:r>
            <a:endParaRPr lang="ko-KR" altLang="en-US" sz="10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A4047-F156-4216-ACBD-EE549A38AFB9}"/>
              </a:ext>
            </a:extLst>
          </p:cNvPr>
          <p:cNvSpPr/>
          <p:nvPr/>
        </p:nvSpPr>
        <p:spPr>
          <a:xfrm>
            <a:off x="2261264" y="1574737"/>
            <a:ext cx="1410902" cy="526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Ingress-</a:t>
            </a:r>
            <a:r>
              <a:rPr lang="en-US" altLang="ko-KR" sz="1200" dirty="0" err="1">
                <a:latin typeface="+mn-ea"/>
              </a:rPr>
              <a:t>nginx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(SSL)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CDBECF-1550-43A8-859D-0A8902DEC13C}"/>
              </a:ext>
            </a:extLst>
          </p:cNvPr>
          <p:cNvSpPr/>
          <p:nvPr/>
        </p:nvSpPr>
        <p:spPr>
          <a:xfrm>
            <a:off x="4265687" y="2057667"/>
            <a:ext cx="1584176" cy="5087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Zuul</a:t>
            </a:r>
            <a:r>
              <a:rPr lang="en-US" altLang="ko-KR" sz="1200" dirty="0">
                <a:latin typeface="+mn-ea"/>
              </a:rPr>
              <a:t> Gateway</a:t>
            </a:r>
          </a:p>
          <a:p>
            <a:pPr algn="ctr"/>
            <a:r>
              <a:rPr lang="en-US" altLang="ko-KR" sz="1050" dirty="0">
                <a:latin typeface="+mn-ea"/>
              </a:rPr>
              <a:t>(GW / Load Balancing)</a:t>
            </a:r>
            <a:endParaRPr lang="en-US" altLang="ko-KR" sz="1050" dirty="0"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25DEC04-5244-4E80-ACAB-05FAFE009F23}"/>
              </a:ext>
            </a:extLst>
          </p:cNvPr>
          <p:cNvCxnSpPr>
            <a:stCxn id="35" idx="1"/>
            <a:endCxn id="34" idx="3"/>
          </p:cNvCxnSpPr>
          <p:nvPr/>
        </p:nvCxnSpPr>
        <p:spPr>
          <a:xfrm flipH="1" flipV="1">
            <a:off x="3672166" y="1837858"/>
            <a:ext cx="593521" cy="47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98CE988-417A-4470-80DE-113914427AFB}"/>
              </a:ext>
            </a:extLst>
          </p:cNvPr>
          <p:cNvCxnSpPr>
            <a:stCxn id="34" idx="2"/>
            <a:endCxn id="31" idx="0"/>
          </p:cNvCxnSpPr>
          <p:nvPr/>
        </p:nvCxnSpPr>
        <p:spPr>
          <a:xfrm>
            <a:off x="2966715" y="2100979"/>
            <a:ext cx="146844" cy="1125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6A27CAA-5D34-40F0-9623-768EEA1C573C}"/>
              </a:ext>
            </a:extLst>
          </p:cNvPr>
          <p:cNvCxnSpPr>
            <a:stCxn id="35" idx="2"/>
            <a:endCxn id="66" idx="0"/>
          </p:cNvCxnSpPr>
          <p:nvPr/>
        </p:nvCxnSpPr>
        <p:spPr>
          <a:xfrm>
            <a:off x="5057775" y="2566368"/>
            <a:ext cx="0" cy="66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8C9ED7-7528-4F64-AF9E-96C4ABECDE7F}"/>
              </a:ext>
            </a:extLst>
          </p:cNvPr>
          <p:cNvCxnSpPr>
            <a:stCxn id="34" idx="2"/>
            <a:endCxn id="84" idx="0"/>
          </p:cNvCxnSpPr>
          <p:nvPr/>
        </p:nvCxnSpPr>
        <p:spPr>
          <a:xfrm flipH="1">
            <a:off x="1083348" y="2100979"/>
            <a:ext cx="1883367" cy="1170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C64EEDF-0AE7-40C0-8B67-4206823277D9}"/>
              </a:ext>
            </a:extLst>
          </p:cNvPr>
          <p:cNvCxnSpPr>
            <a:stCxn id="35" idx="2"/>
            <a:endCxn id="27" idx="0"/>
          </p:cNvCxnSpPr>
          <p:nvPr/>
        </p:nvCxnSpPr>
        <p:spPr>
          <a:xfrm>
            <a:off x="5057775" y="2566368"/>
            <a:ext cx="2016224" cy="66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FF47D0-DF55-4E61-810C-073374B823B0}"/>
              </a:ext>
            </a:extLst>
          </p:cNvPr>
          <p:cNvSpPr/>
          <p:nvPr/>
        </p:nvSpPr>
        <p:spPr>
          <a:xfrm>
            <a:off x="7974410" y="2466439"/>
            <a:ext cx="1080120" cy="5087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Config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 algn="ctr"/>
            <a:r>
              <a:rPr lang="en-US" altLang="ko-KR" sz="1200" dirty="0">
                <a:solidFill>
                  <a:schemeClr val="dk1"/>
                </a:solidFill>
                <a:latin typeface="+mn-ea"/>
              </a:rPr>
              <a:t>Server</a:t>
            </a:r>
          </a:p>
          <a:p>
            <a:pPr algn="ctr"/>
            <a:r>
              <a:rPr lang="en-US" altLang="ko-KR" sz="1200" dirty="0">
                <a:solidFill>
                  <a:schemeClr val="dk1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+mn-ea"/>
              </a:rPr>
              <a:t>ConfigMap</a:t>
            </a:r>
            <a:r>
              <a:rPr lang="en-US" altLang="ko-KR" sz="1200" dirty="0">
                <a:solidFill>
                  <a:schemeClr val="dk1"/>
                </a:solidFill>
                <a:latin typeface="+mn-ea"/>
              </a:rPr>
              <a:t>)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EDEC4BD-D8BF-4DDD-88CF-05C97F36EA18}"/>
              </a:ext>
            </a:extLst>
          </p:cNvPr>
          <p:cNvSpPr/>
          <p:nvPr/>
        </p:nvSpPr>
        <p:spPr>
          <a:xfrm>
            <a:off x="6785967" y="2459105"/>
            <a:ext cx="1080120" cy="5087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  <a:latin typeface="+mn-ea"/>
              </a:rPr>
              <a:t>Eureka</a:t>
            </a:r>
          </a:p>
          <a:p>
            <a:pPr algn="ctr"/>
            <a:r>
              <a:rPr lang="en-US" altLang="ko-KR" sz="900" dirty="0">
                <a:latin typeface="+mn-ea"/>
              </a:rPr>
              <a:t>(Service Discovery)</a:t>
            </a:r>
            <a:endParaRPr lang="en-US" altLang="ko-KR" sz="9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FD8D417-A162-4902-AFC0-CF35461B5010}"/>
              </a:ext>
            </a:extLst>
          </p:cNvPr>
          <p:cNvSpPr/>
          <p:nvPr/>
        </p:nvSpPr>
        <p:spPr>
          <a:xfrm>
            <a:off x="6785967" y="1794546"/>
            <a:ext cx="1080120" cy="5087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Zipkin</a:t>
            </a:r>
            <a:endParaRPr lang="en-US" altLang="ko-KR" sz="900" dirty="0">
              <a:solidFill>
                <a:schemeClr val="dk1"/>
              </a:solidFill>
              <a:latin typeface="+mn-ea"/>
            </a:endParaRPr>
          </a:p>
          <a:p>
            <a:pPr algn="ctr"/>
            <a:r>
              <a:rPr lang="en-US" altLang="ko-KR" sz="900" dirty="0">
                <a:latin typeface="+mn-ea"/>
              </a:rPr>
              <a:t>(Distributed tracing)</a:t>
            </a:r>
            <a:endParaRPr lang="en-US" altLang="ko-KR" sz="900" dirty="0"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538B814-549D-4378-BC15-2762333FE904}"/>
              </a:ext>
            </a:extLst>
          </p:cNvPr>
          <p:cNvCxnSpPr>
            <a:stCxn id="50" idx="1"/>
            <a:endCxn id="35" idx="3"/>
          </p:cNvCxnSpPr>
          <p:nvPr/>
        </p:nvCxnSpPr>
        <p:spPr>
          <a:xfrm flipH="1">
            <a:off x="5849863" y="2048897"/>
            <a:ext cx="936104" cy="263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8681C52-5506-4CEA-91AD-67294FBC892F}"/>
              </a:ext>
            </a:extLst>
          </p:cNvPr>
          <p:cNvCxnSpPr>
            <a:stCxn id="48" idx="1"/>
            <a:endCxn id="35" idx="3"/>
          </p:cNvCxnSpPr>
          <p:nvPr/>
        </p:nvCxnSpPr>
        <p:spPr>
          <a:xfrm flipH="1" flipV="1">
            <a:off x="5849863" y="2312018"/>
            <a:ext cx="936104" cy="40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CC8A341-30A8-4E9E-AC37-2A7E55A33801}"/>
              </a:ext>
            </a:extLst>
          </p:cNvPr>
          <p:cNvSpPr/>
          <p:nvPr/>
        </p:nvSpPr>
        <p:spPr>
          <a:xfrm>
            <a:off x="7974410" y="1794545"/>
            <a:ext cx="1080120" cy="5087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Hystrix</a:t>
            </a:r>
            <a:endParaRPr lang="en-US" altLang="ko-KR" sz="12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E5E5C3-DA50-4774-BB38-BD55EDE4357F}"/>
              </a:ext>
            </a:extLst>
          </p:cNvPr>
          <p:cNvSpPr/>
          <p:nvPr/>
        </p:nvSpPr>
        <p:spPr>
          <a:xfrm>
            <a:off x="291260" y="6403057"/>
            <a:ext cx="9519044" cy="9516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latin typeface="+mn-ea"/>
              </a:rPr>
              <a:t>Backing Service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28D44E-ACE2-4CEB-9F78-F7585A643AC7}"/>
              </a:ext>
            </a:extLst>
          </p:cNvPr>
          <p:cNvSpPr/>
          <p:nvPr/>
        </p:nvSpPr>
        <p:spPr>
          <a:xfrm>
            <a:off x="733737" y="6755349"/>
            <a:ext cx="1921633" cy="4861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NoSql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(elastic search)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136D477-1AC4-4C3C-A177-7482D9C8EA22}"/>
              </a:ext>
            </a:extLst>
          </p:cNvPr>
          <p:cNvSpPr/>
          <p:nvPr/>
        </p:nvSpPr>
        <p:spPr>
          <a:xfrm>
            <a:off x="3051803" y="6755349"/>
            <a:ext cx="1921633" cy="4861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RDB</a:t>
            </a:r>
          </a:p>
          <a:p>
            <a:pPr algn="ctr"/>
            <a:r>
              <a:rPr lang="en-US" altLang="ko-KR" sz="1200" dirty="0">
                <a:latin typeface="+mn-ea"/>
              </a:rPr>
              <a:t>(PostgreSQL)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FB2AD93-839D-4CFC-B039-63FE0599A5DE}"/>
              </a:ext>
            </a:extLst>
          </p:cNvPr>
          <p:cNvSpPr/>
          <p:nvPr/>
        </p:nvSpPr>
        <p:spPr>
          <a:xfrm>
            <a:off x="8505088" y="1388431"/>
            <a:ext cx="312314" cy="195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F6006B-0FED-4376-A3F5-7BFF185C5AFD}"/>
              </a:ext>
            </a:extLst>
          </p:cNvPr>
          <p:cNvSpPr/>
          <p:nvPr/>
        </p:nvSpPr>
        <p:spPr>
          <a:xfrm>
            <a:off x="6914420" y="1388431"/>
            <a:ext cx="315546" cy="1951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6DE6BB-D0BB-4B66-83EA-1C2BF33AB17E}"/>
              </a:ext>
            </a:extLst>
          </p:cNvPr>
          <p:cNvSpPr txBox="1"/>
          <p:nvPr/>
        </p:nvSpPr>
        <p:spPr>
          <a:xfrm>
            <a:off x="8841483" y="1388431"/>
            <a:ext cx="1056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n-ea"/>
              </a:rPr>
              <a:t>Micro service</a:t>
            </a:r>
            <a:endParaRPr lang="ko-KR" altLang="en-US" sz="105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F145AA-931D-4D76-97C2-DFFEE318FF2A}"/>
              </a:ext>
            </a:extLst>
          </p:cNvPr>
          <p:cNvSpPr txBox="1"/>
          <p:nvPr/>
        </p:nvSpPr>
        <p:spPr>
          <a:xfrm>
            <a:off x="7262812" y="1388431"/>
            <a:ext cx="1056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n-ea"/>
              </a:rPr>
              <a:t>MSA Infra</a:t>
            </a:r>
            <a:endParaRPr lang="ko-KR" altLang="en-US" sz="1050" dirty="0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4B7F78-4705-4778-8B1C-848425D6FF90}"/>
              </a:ext>
            </a:extLst>
          </p:cNvPr>
          <p:cNvSpPr/>
          <p:nvPr/>
        </p:nvSpPr>
        <p:spPr>
          <a:xfrm>
            <a:off x="6501867" y="4992727"/>
            <a:ext cx="1181356" cy="4742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메일발송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000" dirty="0" err="1">
                <a:latin typeface="+mn-ea"/>
              </a:rPr>
              <a:t>ms</a:t>
            </a:r>
            <a:r>
              <a:rPr lang="en-US" altLang="ko-KR" sz="1000" dirty="0">
                <a:latin typeface="+mn-ea"/>
              </a:rPr>
              <a:t>-mail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2308A2-9861-4BE3-B5C0-B47EF57ABBD4}"/>
              </a:ext>
            </a:extLst>
          </p:cNvPr>
          <p:cNvSpPr/>
          <p:nvPr/>
        </p:nvSpPr>
        <p:spPr>
          <a:xfrm>
            <a:off x="4265687" y="3226680"/>
            <a:ext cx="1584176" cy="29540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latin typeface="+mn-ea"/>
              </a:rPr>
              <a:t>Main </a:t>
            </a:r>
            <a:r>
              <a:rPr lang="ko-KR" altLang="en-US" sz="1600" dirty="0">
                <a:latin typeface="+mn-ea"/>
              </a:rPr>
              <a:t>서비스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5A9794-7BEA-4445-BE1D-A97426E5AD49}"/>
              </a:ext>
            </a:extLst>
          </p:cNvPr>
          <p:cNvSpPr/>
          <p:nvPr/>
        </p:nvSpPr>
        <p:spPr>
          <a:xfrm>
            <a:off x="4409703" y="3723516"/>
            <a:ext cx="1329305" cy="7104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관제 서비스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svc-control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AE333FC-4ACA-4543-AF65-5A3C475FD0C0}"/>
              </a:ext>
            </a:extLst>
          </p:cNvPr>
          <p:cNvSpPr/>
          <p:nvPr/>
        </p:nvSpPr>
        <p:spPr>
          <a:xfrm>
            <a:off x="4413605" y="4602857"/>
            <a:ext cx="1329305" cy="7104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업무 서비스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svc-management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954B86B-973F-459C-ABF5-E37D1BEBB560}"/>
              </a:ext>
            </a:extLst>
          </p:cNvPr>
          <p:cNvSpPr/>
          <p:nvPr/>
        </p:nvSpPr>
        <p:spPr>
          <a:xfrm>
            <a:off x="7687935" y="6755349"/>
            <a:ext cx="1921633" cy="4861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Message-Queue</a:t>
            </a:r>
          </a:p>
          <a:p>
            <a:pPr algn="ctr"/>
            <a:r>
              <a:rPr lang="en-US" altLang="ko-KR" sz="1200" dirty="0">
                <a:latin typeface="+mn-ea"/>
              </a:rPr>
              <a:t>(Apache-Kafka)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146BC1B-8D24-4607-9A4A-1FC5E70AD65E}"/>
              </a:ext>
            </a:extLst>
          </p:cNvPr>
          <p:cNvSpPr/>
          <p:nvPr/>
        </p:nvSpPr>
        <p:spPr>
          <a:xfrm>
            <a:off x="6501868" y="5568791"/>
            <a:ext cx="1181356" cy="4742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Websocket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svc-</a:t>
            </a:r>
            <a:r>
              <a:rPr lang="en-US" altLang="ko-KR" sz="1000" dirty="0" err="1">
                <a:latin typeface="+mn-ea"/>
              </a:rPr>
              <a:t>websocket</a:t>
            </a:r>
            <a:endParaRPr lang="en-US" altLang="ko-KR" sz="1000" dirty="0">
              <a:latin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73DAAAE-637A-41D6-86E9-BCD23BAD60E2}"/>
              </a:ext>
            </a:extLst>
          </p:cNvPr>
          <p:cNvSpPr/>
          <p:nvPr/>
        </p:nvSpPr>
        <p:spPr>
          <a:xfrm>
            <a:off x="8246842" y="3226680"/>
            <a:ext cx="1584177" cy="29540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latin typeface="+mn-ea"/>
              </a:rPr>
              <a:t>Batch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505BFC-9C07-4B96-ADEC-C2414B9506BB}"/>
              </a:ext>
            </a:extLst>
          </p:cNvPr>
          <p:cNvSpPr/>
          <p:nvPr/>
        </p:nvSpPr>
        <p:spPr>
          <a:xfrm>
            <a:off x="8469463" y="3625954"/>
            <a:ext cx="1181356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ES Export</a:t>
            </a:r>
          </a:p>
          <a:p>
            <a:pPr algn="ctr"/>
            <a:r>
              <a:rPr lang="en-US" altLang="ko-KR" sz="1000" dirty="0">
                <a:latin typeface="+mn-ea"/>
              </a:rPr>
              <a:t>log-export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85DB82D-1FDA-4A7B-8E12-FE3AF6366A74}"/>
              </a:ext>
            </a:extLst>
          </p:cNvPr>
          <p:cNvSpPr/>
          <p:nvPr/>
        </p:nvSpPr>
        <p:spPr>
          <a:xfrm>
            <a:off x="8482060" y="4274026"/>
            <a:ext cx="1181356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대시보드</a:t>
            </a:r>
            <a:r>
              <a:rPr lang="ko-KR" altLang="en-US" sz="1200" dirty="0">
                <a:latin typeface="+mn-ea"/>
              </a:rPr>
              <a:t> 통계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statistics-batch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DFA8F2-DAD3-452A-8AD1-CAFC9E96651E}"/>
              </a:ext>
            </a:extLst>
          </p:cNvPr>
          <p:cNvSpPr/>
          <p:nvPr/>
        </p:nvSpPr>
        <p:spPr>
          <a:xfrm>
            <a:off x="8482060" y="4922098"/>
            <a:ext cx="1181356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보고서 배치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report-</a:t>
            </a:r>
            <a:r>
              <a:rPr lang="en-US" altLang="ko-KR" sz="1000" dirty="0" err="1">
                <a:latin typeface="+mn-ea"/>
              </a:rPr>
              <a:t>es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9899590-7B2D-489C-B72C-A45511E3AE7E}"/>
              </a:ext>
            </a:extLst>
          </p:cNvPr>
          <p:cNvSpPr/>
          <p:nvPr/>
        </p:nvSpPr>
        <p:spPr>
          <a:xfrm>
            <a:off x="2609503" y="5458928"/>
            <a:ext cx="1080119" cy="5208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Mobile APP</a:t>
            </a:r>
          </a:p>
          <a:p>
            <a:pPr algn="ctr"/>
            <a:r>
              <a:rPr lang="en-US" altLang="ko-KR" sz="1000" dirty="0">
                <a:solidFill>
                  <a:schemeClr val="dk1"/>
                </a:solidFill>
                <a:latin typeface="+mn-ea"/>
              </a:rPr>
              <a:t>app-mobile</a:t>
            </a:r>
            <a:endParaRPr lang="ko-KR" altLang="en-US" sz="10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2692C9-8413-4C43-B7AC-F93D418535D3}"/>
              </a:ext>
            </a:extLst>
          </p:cNvPr>
          <p:cNvSpPr/>
          <p:nvPr/>
        </p:nvSpPr>
        <p:spPr>
          <a:xfrm>
            <a:off x="291259" y="3271250"/>
            <a:ext cx="1584177" cy="29540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latin typeface="+mn-ea"/>
              </a:rPr>
              <a:t>Etc.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DA021D7-D069-460F-8879-DF7E18F560C7}"/>
              </a:ext>
            </a:extLst>
          </p:cNvPr>
          <p:cNvSpPr/>
          <p:nvPr/>
        </p:nvSpPr>
        <p:spPr>
          <a:xfrm>
            <a:off x="8469463" y="5538961"/>
            <a:ext cx="1181356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Mobile APP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PUSH</a:t>
            </a:r>
          </a:p>
          <a:p>
            <a:pPr algn="ctr"/>
            <a:r>
              <a:rPr lang="en-US" altLang="ko-KR" sz="1000" dirty="0" err="1">
                <a:latin typeface="+mn-ea"/>
              </a:rPr>
              <a:t>ms</a:t>
            </a:r>
            <a:r>
              <a:rPr lang="en-US" altLang="ko-KR" sz="1000" dirty="0">
                <a:latin typeface="+mn-ea"/>
              </a:rPr>
              <a:t>-push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F329B29-FB34-4862-8E4F-A01B348688FF}"/>
              </a:ext>
            </a:extLst>
          </p:cNvPr>
          <p:cNvSpPr/>
          <p:nvPr/>
        </p:nvSpPr>
        <p:spPr>
          <a:xfrm>
            <a:off x="492043" y="3910523"/>
            <a:ext cx="1181356" cy="5368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서비스 포탈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700" dirty="0">
                <a:latin typeface="+mn-ea"/>
              </a:rPr>
              <a:t>(</a:t>
            </a:r>
            <a:r>
              <a:rPr lang="en-US" altLang="ko-KR" sz="700" dirty="0">
                <a:latin typeface="+mn-ea"/>
                <a:hlinkClick r:id="rId3"/>
              </a:rPr>
              <a:t>www.secudiumiot.com</a:t>
            </a:r>
            <a:r>
              <a:rPr lang="en-US" altLang="ko-KR" sz="700" dirty="0">
                <a:latin typeface="+mn-ea"/>
              </a:rPr>
              <a:t>)</a:t>
            </a:r>
          </a:p>
          <a:p>
            <a:pPr algn="ctr"/>
            <a:r>
              <a:rPr lang="en-US" altLang="ko-KR" sz="1050" dirty="0">
                <a:latin typeface="+mn-ea"/>
              </a:rPr>
              <a:t>service-portal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E093FD9-2478-4F9D-A277-DDFF94736981}"/>
              </a:ext>
            </a:extLst>
          </p:cNvPr>
          <p:cNvSpPr/>
          <p:nvPr/>
        </p:nvSpPr>
        <p:spPr>
          <a:xfrm>
            <a:off x="4413605" y="5538961"/>
            <a:ext cx="1329305" cy="4742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Mobile</a:t>
            </a:r>
          </a:p>
          <a:p>
            <a:pPr algn="ctr"/>
            <a:r>
              <a:rPr lang="en-US" altLang="ko-KR" sz="1000" dirty="0">
                <a:latin typeface="+mn-ea"/>
              </a:rPr>
              <a:t>svc-mobile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08254B9-2AB8-4E9E-A08A-CE753D216D56}"/>
              </a:ext>
            </a:extLst>
          </p:cNvPr>
          <p:cNvCxnSpPr>
            <a:stCxn id="29" idx="1"/>
            <a:endCxn id="68" idx="3"/>
          </p:cNvCxnSpPr>
          <p:nvPr/>
        </p:nvCxnSpPr>
        <p:spPr>
          <a:xfrm flipH="1" flipV="1">
            <a:off x="5739008" y="4078738"/>
            <a:ext cx="762859" cy="57503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C965D51-08E9-46E0-A6B2-BC3656F56852}"/>
              </a:ext>
            </a:extLst>
          </p:cNvPr>
          <p:cNvCxnSpPr>
            <a:stCxn id="65" idx="1"/>
            <a:endCxn id="68" idx="3"/>
          </p:cNvCxnSpPr>
          <p:nvPr/>
        </p:nvCxnSpPr>
        <p:spPr>
          <a:xfrm flipH="1" flipV="1">
            <a:off x="5739008" y="4078738"/>
            <a:ext cx="762859" cy="115110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AC85FC2-A3B6-4317-9474-C841416ABF96}"/>
              </a:ext>
            </a:extLst>
          </p:cNvPr>
          <p:cNvCxnSpPr>
            <a:stCxn id="29" idx="1"/>
            <a:endCxn id="69" idx="3"/>
          </p:cNvCxnSpPr>
          <p:nvPr/>
        </p:nvCxnSpPr>
        <p:spPr>
          <a:xfrm flipH="1">
            <a:off x="5742910" y="4653776"/>
            <a:ext cx="758957" cy="30430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AD06DCF-5167-4088-947E-8C626424C048}"/>
              </a:ext>
            </a:extLst>
          </p:cNvPr>
          <p:cNvCxnSpPr>
            <a:stCxn id="65" idx="1"/>
            <a:endCxn id="69" idx="3"/>
          </p:cNvCxnSpPr>
          <p:nvPr/>
        </p:nvCxnSpPr>
        <p:spPr>
          <a:xfrm flipH="1" flipV="1">
            <a:off x="5742910" y="4958079"/>
            <a:ext cx="758957" cy="27176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BCFD599-7EDD-4ED8-BDDA-B7EC45B2E185}"/>
              </a:ext>
            </a:extLst>
          </p:cNvPr>
          <p:cNvSpPr/>
          <p:nvPr/>
        </p:nvSpPr>
        <p:spPr>
          <a:xfrm>
            <a:off x="9234239" y="2472402"/>
            <a:ext cx="576064" cy="5087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GIT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D569FEF-CCBC-443F-984E-6F1F8E5A6EB5}"/>
              </a:ext>
            </a:extLst>
          </p:cNvPr>
          <p:cNvCxnSpPr>
            <a:stCxn id="92" idx="1"/>
            <a:endCxn id="47" idx="3"/>
          </p:cNvCxnSpPr>
          <p:nvPr/>
        </p:nvCxnSpPr>
        <p:spPr>
          <a:xfrm flipH="1" flipV="1">
            <a:off x="9054530" y="2720790"/>
            <a:ext cx="179709" cy="5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223">
            <a:extLst>
              <a:ext uri="{FF2B5EF4-FFF2-40B4-BE49-F238E27FC236}">
                <a16:creationId xmlns:a16="http://schemas.microsoft.com/office/drawing/2014/main" id="{8B861870-4682-4E0E-AC14-1D9D73F963F2}"/>
              </a:ext>
            </a:extLst>
          </p:cNvPr>
          <p:cNvCxnSpPr>
            <a:stCxn id="86" idx="2"/>
            <a:endCxn id="29" idx="1"/>
          </p:cNvCxnSpPr>
          <p:nvPr/>
        </p:nvCxnSpPr>
        <p:spPr>
          <a:xfrm rot="16200000" flipH="1">
            <a:off x="3689083" y="1840992"/>
            <a:ext cx="206422" cy="5419146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229">
            <a:extLst>
              <a:ext uri="{FF2B5EF4-FFF2-40B4-BE49-F238E27FC236}">
                <a16:creationId xmlns:a16="http://schemas.microsoft.com/office/drawing/2014/main" id="{0F75FFAB-43EA-4847-ADC3-83B0E7A701AF}"/>
              </a:ext>
            </a:extLst>
          </p:cNvPr>
          <p:cNvCxnSpPr>
            <a:stCxn id="86" idx="3"/>
            <a:endCxn id="65" idx="1"/>
          </p:cNvCxnSpPr>
          <p:nvPr/>
        </p:nvCxnSpPr>
        <p:spPr>
          <a:xfrm>
            <a:off x="1673399" y="4178939"/>
            <a:ext cx="4828468" cy="105090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737B6CB-25D3-4E98-B391-CC60F18A47FC}"/>
              </a:ext>
            </a:extLst>
          </p:cNvPr>
          <p:cNvSpPr/>
          <p:nvPr/>
        </p:nvSpPr>
        <p:spPr>
          <a:xfrm>
            <a:off x="513197" y="5064735"/>
            <a:ext cx="1181356" cy="4742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+mn-ea"/>
              </a:rPr>
              <a:t>Kibana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EAA872-2908-48B2-82A1-E3353033A1AE}"/>
              </a:ext>
            </a:extLst>
          </p:cNvPr>
          <p:cNvSpPr/>
          <p:nvPr/>
        </p:nvSpPr>
        <p:spPr>
          <a:xfrm>
            <a:off x="5369869" y="6755349"/>
            <a:ext cx="1921633" cy="4861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Cache Memory</a:t>
            </a:r>
          </a:p>
          <a:p>
            <a:pPr algn="ctr"/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Redis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00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2872064" cy="369332"/>
          </a:xfrm>
        </p:spPr>
        <p:txBody>
          <a:bodyPr/>
          <a:lstStyle/>
          <a:p>
            <a:r>
              <a:rPr lang="en-US" altLang="ko-KR" dirty="0"/>
              <a:t>2.2 Spring Cloud Config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F51C1A-9786-4142-8EA4-67A472808CCB}"/>
              </a:ext>
            </a:extLst>
          </p:cNvPr>
          <p:cNvSpPr/>
          <p:nvPr/>
        </p:nvSpPr>
        <p:spPr>
          <a:xfrm>
            <a:off x="2477767" y="1959942"/>
            <a:ext cx="154201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Git </a:t>
            </a:r>
            <a:r>
              <a:rPr lang="ko-KR" altLang="en-US" sz="1400" dirty="0">
                <a:solidFill>
                  <a:schemeClr val="tx1"/>
                </a:solidFill>
              </a:rPr>
              <a:t>저장소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FCA122-FD72-4BBB-875A-3A19AFCB862A}"/>
              </a:ext>
            </a:extLst>
          </p:cNvPr>
          <p:cNvSpPr/>
          <p:nvPr/>
        </p:nvSpPr>
        <p:spPr>
          <a:xfrm>
            <a:off x="5939789" y="1969467"/>
            <a:ext cx="1737361" cy="644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Config </a:t>
            </a:r>
            <a:r>
              <a:rPr lang="ko-KR" altLang="en-US" sz="1400" dirty="0">
                <a:solidFill>
                  <a:schemeClr val="tx1"/>
                </a:solidFill>
              </a:rPr>
              <a:t>서버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개발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이관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운영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C44B7C-ACA4-42BC-97F3-8BAD0407681A}"/>
              </a:ext>
            </a:extLst>
          </p:cNvPr>
          <p:cNvSpPr/>
          <p:nvPr/>
        </p:nvSpPr>
        <p:spPr>
          <a:xfrm>
            <a:off x="6044565" y="5050409"/>
            <a:ext cx="154201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Cloud Bus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3AC105-4BAF-48E3-8526-757255A52ECF}"/>
              </a:ext>
            </a:extLst>
          </p:cNvPr>
          <p:cNvSpPr/>
          <p:nvPr/>
        </p:nvSpPr>
        <p:spPr>
          <a:xfrm>
            <a:off x="3854802" y="3487689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51D8BF-5CCE-4C75-97ED-593D0B90895E}"/>
              </a:ext>
            </a:extLst>
          </p:cNvPr>
          <p:cNvSpPr/>
          <p:nvPr/>
        </p:nvSpPr>
        <p:spPr>
          <a:xfrm>
            <a:off x="6006464" y="3487689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5297DB-5CE3-4AE3-BD84-F5DA9D5039D2}"/>
              </a:ext>
            </a:extLst>
          </p:cNvPr>
          <p:cNvSpPr/>
          <p:nvPr/>
        </p:nvSpPr>
        <p:spPr>
          <a:xfrm>
            <a:off x="8158126" y="3487689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0" name="그래픽 29" descr="사용자 윤곽선">
            <a:extLst>
              <a:ext uri="{FF2B5EF4-FFF2-40B4-BE49-F238E27FC236}">
                <a16:creationId xmlns:a16="http://schemas.microsoft.com/office/drawing/2014/main" id="{B08869EE-6E54-44E1-B4D1-8D1E8E98C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473" y="1806097"/>
            <a:ext cx="914400" cy="9144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3CD18F0-BBF8-4295-BCF5-4147E99155C0}"/>
              </a:ext>
            </a:extLst>
          </p:cNvPr>
          <p:cNvCxnSpPr>
            <a:stCxn id="30" idx="3"/>
            <a:endCxn id="6" idx="1"/>
          </p:cNvCxnSpPr>
          <p:nvPr/>
        </p:nvCxnSpPr>
        <p:spPr>
          <a:xfrm>
            <a:off x="1573873" y="2263297"/>
            <a:ext cx="903894" cy="144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0B2A87B-FC64-41FA-9499-C142BB3EEAE4}"/>
              </a:ext>
            </a:extLst>
          </p:cNvPr>
          <p:cNvCxnSpPr>
            <a:stCxn id="30" idx="2"/>
            <a:endCxn id="37" idx="1"/>
          </p:cNvCxnSpPr>
          <p:nvPr/>
        </p:nvCxnSpPr>
        <p:spPr>
          <a:xfrm rot="16200000" flipH="1">
            <a:off x="1949741" y="1887428"/>
            <a:ext cx="1071992" cy="27381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A5DFC2F-E02F-4242-B9AF-64A88E0CCC42}"/>
              </a:ext>
            </a:extLst>
          </p:cNvPr>
          <p:cNvCxnSpPr>
            <a:cxnSpLocks/>
            <a:stCxn id="37" idx="2"/>
            <a:endCxn id="18" idx="1"/>
          </p:cNvCxnSpPr>
          <p:nvPr/>
        </p:nvCxnSpPr>
        <p:spPr>
          <a:xfrm rot="16200000" flipH="1">
            <a:off x="4725276" y="4035920"/>
            <a:ext cx="1257920" cy="138065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3F0A728-78C3-4ACD-B7D0-B31121B1291D}"/>
              </a:ext>
            </a:extLst>
          </p:cNvPr>
          <p:cNvCxnSpPr>
            <a:cxnSpLocks/>
            <a:stCxn id="39" idx="2"/>
            <a:endCxn id="18" idx="0"/>
          </p:cNvCxnSpPr>
          <p:nvPr/>
        </p:nvCxnSpPr>
        <p:spPr>
          <a:xfrm>
            <a:off x="6815570" y="4097289"/>
            <a:ext cx="1" cy="95312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379DDF5-FFF9-4B98-AD66-D45043710C72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 flipV="1">
            <a:off x="4019778" y="2264742"/>
            <a:ext cx="1920011" cy="2713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6FA0CBF-4175-491B-9982-DE646349D5EA}"/>
              </a:ext>
            </a:extLst>
          </p:cNvPr>
          <p:cNvCxnSpPr>
            <a:cxnSpLocks/>
            <a:stCxn id="40" idx="2"/>
            <a:endCxn id="18" idx="3"/>
          </p:cNvCxnSpPr>
          <p:nvPr/>
        </p:nvCxnSpPr>
        <p:spPr>
          <a:xfrm rot="5400000">
            <a:off x="7647944" y="4035921"/>
            <a:ext cx="1257920" cy="138065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1B55CFF1-D2D2-4785-9C15-7EF3D4F5F155}"/>
              </a:ext>
            </a:extLst>
          </p:cNvPr>
          <p:cNvCxnSpPr>
            <a:cxnSpLocks/>
            <a:stCxn id="37" idx="0"/>
            <a:endCxn id="8" idx="2"/>
          </p:cNvCxnSpPr>
          <p:nvPr/>
        </p:nvCxnSpPr>
        <p:spPr>
          <a:xfrm rot="5400000" flipH="1" flipV="1">
            <a:off x="5299484" y="1978703"/>
            <a:ext cx="873411" cy="214456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4004AB-3938-47A9-A5DA-FDB3B7E18B10}"/>
              </a:ext>
            </a:extLst>
          </p:cNvPr>
          <p:cNvCxnSpPr>
            <a:cxnSpLocks/>
            <a:stCxn id="39" idx="0"/>
            <a:endCxn id="8" idx="2"/>
          </p:cNvCxnSpPr>
          <p:nvPr/>
        </p:nvCxnSpPr>
        <p:spPr>
          <a:xfrm flipH="1" flipV="1">
            <a:off x="6808470" y="2614278"/>
            <a:ext cx="7100" cy="87341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B1D4BE0-6B83-481E-81D6-9012A0F7D2E6}"/>
              </a:ext>
            </a:extLst>
          </p:cNvPr>
          <p:cNvCxnSpPr>
            <a:cxnSpLocks/>
            <a:stCxn id="40" idx="0"/>
            <a:endCxn id="8" idx="2"/>
          </p:cNvCxnSpPr>
          <p:nvPr/>
        </p:nvCxnSpPr>
        <p:spPr>
          <a:xfrm rot="16200000" flipV="1">
            <a:off x="7451146" y="1971603"/>
            <a:ext cx="873411" cy="215876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C7F7CDD-AF08-4B0B-A20C-5E7B8CDB52B9}"/>
              </a:ext>
            </a:extLst>
          </p:cNvPr>
          <p:cNvSpPr txBox="1"/>
          <p:nvPr/>
        </p:nvSpPr>
        <p:spPr>
          <a:xfrm>
            <a:off x="1480486" y="2291872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1. </a:t>
            </a:r>
            <a:r>
              <a:rPr lang="ko-KR" altLang="en-US" sz="1200" dirty="0">
                <a:solidFill>
                  <a:schemeClr val="accent5"/>
                </a:solidFill>
              </a:rPr>
              <a:t>수정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FB1362-F9CD-472C-9BE1-DABF93342E58}"/>
              </a:ext>
            </a:extLst>
          </p:cNvPr>
          <p:cNvSpPr txBox="1"/>
          <p:nvPr/>
        </p:nvSpPr>
        <p:spPr>
          <a:xfrm>
            <a:off x="1032811" y="3813318"/>
            <a:ext cx="111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2. /bus/refresh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C514A0-6D2B-4F46-80BE-4B969ADD6090}"/>
              </a:ext>
            </a:extLst>
          </p:cNvPr>
          <p:cNvSpPr txBox="1"/>
          <p:nvPr/>
        </p:nvSpPr>
        <p:spPr>
          <a:xfrm>
            <a:off x="4671361" y="507912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3</a:t>
            </a:r>
            <a:r>
              <a:rPr lang="en-US" altLang="ko-KR" sz="1200">
                <a:solidFill>
                  <a:schemeClr val="accent5"/>
                </a:solidFill>
              </a:rPr>
              <a:t>. </a:t>
            </a:r>
            <a:r>
              <a:rPr lang="ko-KR" altLang="en-US" sz="1200" dirty="0">
                <a:solidFill>
                  <a:schemeClr val="accent5"/>
                </a:solidFill>
              </a:rPr>
              <a:t>수정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93BAB98-02E0-4DD5-98E7-E4DF4C9229DC}"/>
              </a:ext>
            </a:extLst>
          </p:cNvPr>
          <p:cNvSpPr txBox="1"/>
          <p:nvPr/>
        </p:nvSpPr>
        <p:spPr>
          <a:xfrm>
            <a:off x="6768392" y="4402852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4</a:t>
            </a:r>
            <a:r>
              <a:rPr lang="en-US" altLang="ko-KR" sz="1200">
                <a:solidFill>
                  <a:schemeClr val="accent5"/>
                </a:solidFill>
              </a:rPr>
              <a:t>. </a:t>
            </a:r>
            <a:r>
              <a:rPr lang="ko-KR" altLang="en-US" sz="1200" dirty="0">
                <a:solidFill>
                  <a:schemeClr val="accent5"/>
                </a:solidFill>
              </a:rPr>
              <a:t>구독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7C834E-31E0-499C-A079-A33F4B72029C}"/>
              </a:ext>
            </a:extLst>
          </p:cNvPr>
          <p:cNvSpPr txBox="1"/>
          <p:nvPr/>
        </p:nvSpPr>
        <p:spPr>
          <a:xfrm>
            <a:off x="8967232" y="4402852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4</a:t>
            </a:r>
            <a:r>
              <a:rPr lang="en-US" altLang="ko-KR" sz="1200">
                <a:solidFill>
                  <a:schemeClr val="accent5"/>
                </a:solidFill>
              </a:rPr>
              <a:t>. </a:t>
            </a:r>
            <a:r>
              <a:rPr lang="ko-KR" altLang="en-US" sz="1200" dirty="0">
                <a:solidFill>
                  <a:schemeClr val="accent5"/>
                </a:solidFill>
              </a:rPr>
              <a:t>구독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3DA3AD-0FD0-45BA-B4CF-128602654751}"/>
              </a:ext>
            </a:extLst>
          </p:cNvPr>
          <p:cNvSpPr txBox="1"/>
          <p:nvPr/>
        </p:nvSpPr>
        <p:spPr>
          <a:xfrm>
            <a:off x="6835021" y="2770330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5. </a:t>
            </a:r>
            <a:r>
              <a:rPr lang="ko-KR" altLang="en-US" sz="1200" dirty="0">
                <a:solidFill>
                  <a:schemeClr val="accent5"/>
                </a:solidFill>
              </a:rPr>
              <a:t>자동 업데이트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57D64E-0F2B-4546-B509-651FEB54D9F8}"/>
              </a:ext>
            </a:extLst>
          </p:cNvPr>
          <p:cNvSpPr txBox="1"/>
          <p:nvPr/>
        </p:nvSpPr>
        <p:spPr>
          <a:xfrm>
            <a:off x="1013360" y="6229350"/>
            <a:ext cx="4573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*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S.IoT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ConfigMap</a:t>
            </a:r>
            <a:r>
              <a:rPr lang="ko-KR" altLang="en-US" sz="1600" dirty="0"/>
              <a:t>을 사용</a:t>
            </a:r>
            <a:endParaRPr lang="en-US" altLang="ko-KR" sz="1600" dirty="0"/>
          </a:p>
          <a:p>
            <a:r>
              <a:rPr lang="en-US" altLang="ko-KR" sz="1600" dirty="0"/>
              <a:t>    - </a:t>
            </a:r>
            <a:r>
              <a:rPr lang="ko-KR" altLang="en-US" sz="1600" dirty="0"/>
              <a:t>고객사 환경이 폐쇄망으로 </a:t>
            </a:r>
            <a:r>
              <a:rPr lang="en-US" altLang="ko-KR" sz="1600" dirty="0"/>
              <a:t>Git </a:t>
            </a:r>
            <a:r>
              <a:rPr lang="ko-KR" altLang="en-US" sz="1600" dirty="0"/>
              <a:t>접속 불가</a:t>
            </a:r>
            <a:endParaRPr lang="en-US" altLang="ko-KR" sz="1600" dirty="0"/>
          </a:p>
          <a:p>
            <a:r>
              <a:rPr lang="en-US" altLang="ko-KR" sz="1600" dirty="0"/>
              <a:t>    - </a:t>
            </a:r>
            <a:r>
              <a:rPr lang="en-US" altLang="ko-KR" sz="1600" dirty="0" err="1"/>
              <a:t>Kubernates</a:t>
            </a:r>
            <a:r>
              <a:rPr lang="ko-KR" altLang="en-US" sz="1600" dirty="0"/>
              <a:t>에서는 </a:t>
            </a:r>
            <a:r>
              <a:rPr lang="en-US" altLang="ko-KR" sz="1600" dirty="0" err="1"/>
              <a:t>ConfigMap</a:t>
            </a:r>
            <a:r>
              <a:rPr lang="ko-KR" altLang="en-US" sz="1600" dirty="0"/>
              <a:t>을 통해 설정 관리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FAFDBAF-2D37-41B2-986A-E9D7049E1077}"/>
              </a:ext>
            </a:extLst>
          </p:cNvPr>
          <p:cNvSpPr txBox="1"/>
          <p:nvPr/>
        </p:nvSpPr>
        <p:spPr>
          <a:xfrm>
            <a:off x="235029" y="1274161"/>
            <a:ext cx="5613716" cy="5632311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O. Config Server</a:t>
            </a:r>
          </a:p>
          <a:p>
            <a:r>
              <a:rPr lang="en-US" altLang="ko-KR" dirty="0"/>
              <a:t>- pom.xml</a:t>
            </a:r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org.springframework.cloud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&gt;spring-cloud-config-server&lt;/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&lt;/dependency&gt;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bootstrap.yml</a:t>
            </a:r>
            <a:endParaRPr lang="en-US" altLang="ko-KR" dirty="0"/>
          </a:p>
          <a:p>
            <a:r>
              <a:rPr lang="en-US" altLang="ko-KR" dirty="0"/>
              <a:t>spring:</a:t>
            </a:r>
          </a:p>
          <a:p>
            <a:r>
              <a:rPr lang="en-US" altLang="ko-KR" dirty="0"/>
              <a:t>  cloud:</a:t>
            </a:r>
          </a:p>
          <a:p>
            <a:r>
              <a:rPr lang="en-US" altLang="ko-KR" dirty="0"/>
              <a:t>    config:</a:t>
            </a:r>
          </a:p>
          <a:p>
            <a:r>
              <a:rPr lang="en-US" altLang="ko-KR" dirty="0"/>
              <a:t>      server:</a:t>
            </a:r>
          </a:p>
          <a:p>
            <a:r>
              <a:rPr lang="en-US" altLang="ko-KR" dirty="0"/>
              <a:t>        git: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uri</a:t>
            </a:r>
            <a:r>
              <a:rPr lang="en-US" altLang="ko-KR" dirty="0"/>
              <a:t>: https://repo.skinfose.com/v1/repos/config-repo</a:t>
            </a:r>
          </a:p>
          <a:p>
            <a:r>
              <a:rPr lang="en-US" altLang="ko-KR" dirty="0"/>
              <a:t>          username: config-repo-user-at-859161233013</a:t>
            </a:r>
          </a:p>
          <a:p>
            <a:r>
              <a:rPr lang="en-US" altLang="ko-KR" dirty="0"/>
              <a:t>          password: </a:t>
            </a:r>
            <a:r>
              <a:rPr lang="en-US" altLang="ko-KR" dirty="0" err="1"/>
              <a:t>Pq</a:t>
            </a:r>
            <a:r>
              <a:rPr lang="en-US" altLang="ko-KR" dirty="0"/>
              <a:t>/x8s4DrVhIIm0wQUFLxNEyvtiM=</a:t>
            </a:r>
          </a:p>
          <a:p>
            <a:endParaRPr lang="en-US" altLang="ko-KR" dirty="0"/>
          </a:p>
          <a:p>
            <a:r>
              <a:rPr lang="en-US" altLang="ko-KR" dirty="0"/>
              <a:t>- Application.java</a:t>
            </a:r>
          </a:p>
          <a:p>
            <a:r>
              <a:rPr lang="en-US" altLang="ko-KR" dirty="0"/>
              <a:t>@SpringBootApplication</a:t>
            </a:r>
          </a:p>
          <a:p>
            <a:r>
              <a:rPr lang="en-US" altLang="ko-KR" dirty="0"/>
              <a:t>@EnableConfigServer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D835AB-4703-49D3-B5F1-FE7E43FA1A50}"/>
              </a:ext>
            </a:extLst>
          </p:cNvPr>
          <p:cNvSpPr txBox="1"/>
          <p:nvPr/>
        </p:nvSpPr>
        <p:spPr>
          <a:xfrm>
            <a:off x="5554405" y="1263531"/>
            <a:ext cx="5142498" cy="3416320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O. Config Client</a:t>
            </a:r>
          </a:p>
          <a:p>
            <a:r>
              <a:rPr lang="en-US" altLang="ko-KR" dirty="0"/>
              <a:t>- pom.xml</a:t>
            </a:r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org.springframework.cloud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&gt;spring-cloud-starter-config&lt;/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&lt;/dependency&gt;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bootstrap.yml</a:t>
            </a:r>
            <a:endParaRPr lang="en-US" altLang="ko-KR" dirty="0"/>
          </a:p>
          <a:p>
            <a:r>
              <a:rPr lang="en-US" altLang="ko-KR" dirty="0"/>
              <a:t>spring:</a:t>
            </a:r>
          </a:p>
          <a:p>
            <a:r>
              <a:rPr lang="en-US" altLang="ko-KR" dirty="0"/>
              <a:t>  cloud:</a:t>
            </a:r>
          </a:p>
          <a:p>
            <a:r>
              <a:rPr lang="en-US" altLang="ko-KR" dirty="0"/>
              <a:t>    config: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uri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http://dsp-infra-config-cs:8081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0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819438" cy="369332"/>
          </a:xfrm>
        </p:spPr>
        <p:txBody>
          <a:bodyPr/>
          <a:lstStyle/>
          <a:p>
            <a:r>
              <a:rPr lang="en-US" altLang="ko-KR" dirty="0"/>
              <a:t>2.3 Spring Cloud Feign / Ribbon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F51C1A-9786-4142-8EA4-67A472808CCB}"/>
              </a:ext>
            </a:extLst>
          </p:cNvPr>
          <p:cNvSpPr/>
          <p:nvPr/>
        </p:nvSpPr>
        <p:spPr>
          <a:xfrm>
            <a:off x="1430017" y="4465017"/>
            <a:ext cx="1542011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Config </a:t>
            </a:r>
            <a:r>
              <a:rPr lang="ko-KR" altLang="en-US" sz="1400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FCA122-FD72-4BBB-875A-3A19AFCB862A}"/>
              </a:ext>
            </a:extLst>
          </p:cNvPr>
          <p:cNvSpPr/>
          <p:nvPr/>
        </p:nvSpPr>
        <p:spPr>
          <a:xfrm>
            <a:off x="4892039" y="4474542"/>
            <a:ext cx="1737361" cy="644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서비스 클라이언트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(Ribbon</a:t>
            </a:r>
            <a:r>
              <a:rPr lang="ko-KR" altLang="en-US" sz="1400" dirty="0">
                <a:solidFill>
                  <a:schemeClr val="tx1"/>
                </a:solidFill>
              </a:rPr>
              <a:t>을 가진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3AC105-4BAF-48E3-8526-757255A52ECF}"/>
              </a:ext>
            </a:extLst>
          </p:cNvPr>
          <p:cNvSpPr/>
          <p:nvPr/>
        </p:nvSpPr>
        <p:spPr>
          <a:xfrm>
            <a:off x="2807052" y="5992764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인스턴스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51D8BF-5CCE-4C75-97ED-593D0B90895E}"/>
              </a:ext>
            </a:extLst>
          </p:cNvPr>
          <p:cNvSpPr/>
          <p:nvPr/>
        </p:nvSpPr>
        <p:spPr>
          <a:xfrm>
            <a:off x="4958714" y="5992764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인스턴스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5297DB-5CE3-4AE3-BD84-F5DA9D5039D2}"/>
              </a:ext>
            </a:extLst>
          </p:cNvPr>
          <p:cNvSpPr/>
          <p:nvPr/>
        </p:nvSpPr>
        <p:spPr>
          <a:xfrm>
            <a:off x="7110376" y="5992764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인스턴스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379DDF5-FFF9-4B98-AD66-D45043710C72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 flipV="1">
            <a:off x="2972028" y="4769817"/>
            <a:ext cx="1920011" cy="2713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B1D4BE0-6B83-481E-81D6-9012A0F7D2E6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rot="5400000">
            <a:off x="4251734" y="4483777"/>
            <a:ext cx="873411" cy="214456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04A41C2-315F-47A5-B36F-F79F38679ADF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>
          <a:xfrm rot="16200000" flipH="1">
            <a:off x="6403396" y="4476677"/>
            <a:ext cx="873411" cy="215876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7DB1ACE-9D05-4698-9079-D1DCB5D25106}"/>
              </a:ext>
            </a:extLst>
          </p:cNvPr>
          <p:cNvCxnSpPr>
            <a:cxnSpLocks/>
            <a:stCxn id="8" idx="2"/>
            <a:endCxn id="39" idx="0"/>
          </p:cNvCxnSpPr>
          <p:nvPr/>
        </p:nvCxnSpPr>
        <p:spPr>
          <a:xfrm>
            <a:off x="5760720" y="5119353"/>
            <a:ext cx="7100" cy="87341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Feign</a:t>
            </a:r>
          </a:p>
          <a:p>
            <a:pPr marL="861273" lvl="1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REST </a:t>
            </a:r>
            <a:r>
              <a:rPr lang="ko-KR" altLang="en-US" dirty="0"/>
              <a:t>기반 서비스 호출을 추상화해 주는 </a:t>
            </a:r>
            <a:r>
              <a:rPr lang="en-US" altLang="ko-KR" dirty="0"/>
              <a:t>Spring Cloud Netflix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en-US" altLang="ko-KR" dirty="0"/>
              <a:t>         </a:t>
            </a:r>
            <a:r>
              <a:rPr lang="en-US" altLang="ko-KR" dirty="0" err="1"/>
              <a:t>ServiceProxy</a:t>
            </a:r>
            <a:r>
              <a:rPr lang="ko-KR" altLang="en-US" dirty="0"/>
              <a:t> 인터페이스를 등록하고 그걸로 호출을 대신함</a:t>
            </a:r>
            <a:endParaRPr lang="en-US" altLang="ko-KR" dirty="0"/>
          </a:p>
          <a:p>
            <a:pPr marL="861273" lvl="1" indent="-34290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861273" lvl="1" indent="-34290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/>
            <a:endParaRPr lang="en-US" altLang="ko-KR" dirty="0"/>
          </a:p>
          <a:p>
            <a:pPr marL="861273" lvl="1" indent="-34290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861273" lvl="1" indent="-34290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Ribbon</a:t>
            </a:r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클라이언트 기반 </a:t>
            </a:r>
            <a:r>
              <a:rPr lang="ko-KR" altLang="en-US" dirty="0" err="1"/>
              <a:t>로드밸런서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라운드로빈 등 부하 분산 방식 제공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4B9EBF-B787-43CE-B6F1-7A485ED8B0FA}"/>
              </a:ext>
            </a:extLst>
          </p:cNvPr>
          <p:cNvSpPr/>
          <p:nvPr/>
        </p:nvSpPr>
        <p:spPr>
          <a:xfrm>
            <a:off x="904875" y="2219324"/>
            <a:ext cx="8791575" cy="1300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@FeignClient(name=“fares-proxy”, </a:t>
            </a:r>
            <a:r>
              <a:rPr lang="en-US" altLang="ko-KR" sz="1200" dirty="0" err="1">
                <a:solidFill>
                  <a:schemeClr val="tx1"/>
                </a:solidFill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</a:rPr>
              <a:t>=“localhost:8080/fares)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public interface </a:t>
            </a:r>
            <a:r>
              <a:rPr lang="en-US" altLang="ko-KR" sz="1200" dirty="0" err="1">
                <a:solidFill>
                  <a:schemeClr val="tx1"/>
                </a:solidFill>
              </a:rPr>
              <a:t>FareServiceProxy</a:t>
            </a:r>
            <a:r>
              <a:rPr lang="en-US" altLang="ko-KR" sz="12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@RequestMapping(value=“/get”, method=</a:t>
            </a:r>
            <a:r>
              <a:rPr lang="en-US" altLang="ko-KR" sz="1200" dirty="0" err="1">
                <a:solidFill>
                  <a:schemeClr val="tx1"/>
                </a:solidFill>
              </a:rPr>
              <a:t>RequestMethod.GET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Fare </a:t>
            </a:r>
            <a:r>
              <a:rPr lang="en-US" altLang="ko-KR" sz="1200" dirty="0" err="1">
                <a:solidFill>
                  <a:schemeClr val="tx1"/>
                </a:solidFill>
              </a:rPr>
              <a:t>getFare</a:t>
            </a:r>
            <a:r>
              <a:rPr lang="en-US" altLang="ko-KR" sz="1200" dirty="0">
                <a:solidFill>
                  <a:schemeClr val="tx1"/>
                </a:solidFill>
              </a:rPr>
              <a:t>(@RequestParam(value=“flientNumber”) String </a:t>
            </a:r>
            <a:r>
              <a:rPr lang="en-US" altLang="ko-KR" sz="1200" dirty="0" err="1">
                <a:solidFill>
                  <a:schemeClr val="tx1"/>
                </a:solidFill>
              </a:rPr>
              <a:t>flightNumber</a:t>
            </a:r>
            <a:r>
              <a:rPr lang="en-US" altLang="ko-KR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Fare </a:t>
            </a:r>
            <a:r>
              <a:rPr lang="en-US" altLang="ko-KR" sz="1200" dirty="0" err="1">
                <a:solidFill>
                  <a:schemeClr val="tx1"/>
                </a:solidFill>
              </a:rPr>
              <a:t>fare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fareServiceProxy.getFare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flightNumber</a:t>
            </a:r>
            <a:r>
              <a:rPr lang="en-US" altLang="ko-KR" sz="1200" dirty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2312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545325" cy="369332"/>
          </a:xfrm>
        </p:spPr>
        <p:txBody>
          <a:bodyPr/>
          <a:lstStyle/>
          <a:p>
            <a:r>
              <a:rPr lang="en-US" altLang="ko-KR" dirty="0"/>
              <a:t>2.4 Spring Cloud Eureka (1/2)</a:t>
            </a:r>
            <a:endParaRPr lang="ko-KR" altLang="en-US" dirty="0"/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 등록 </a:t>
            </a:r>
            <a:r>
              <a:rPr lang="en-US" altLang="ko-KR" dirty="0"/>
              <a:t>/ </a:t>
            </a:r>
            <a:r>
              <a:rPr lang="ko-KR" altLang="en-US" dirty="0"/>
              <a:t>발견</a:t>
            </a:r>
            <a:endParaRPr lang="en-US" altLang="ko-KR" dirty="0"/>
          </a:p>
          <a:p>
            <a:pPr marL="861273" lvl="1" indent="-342900">
              <a:buFont typeface="Wingdings" panose="05000000000000000000" pitchFamily="2" charset="2"/>
              <a:buChar char="Ø"/>
            </a:pPr>
            <a:r>
              <a:rPr lang="ko-KR" altLang="en-US" dirty="0"/>
              <a:t>서비스 인스턴스 개수와 관련된 서버 개수를 </a:t>
            </a:r>
            <a:r>
              <a:rPr lang="ko-KR" altLang="en-US" b="1" dirty="0"/>
              <a:t>동적</a:t>
            </a:r>
            <a:r>
              <a:rPr lang="ko-KR" altLang="en-US" dirty="0"/>
              <a:t>으로 조절 필요</a:t>
            </a:r>
            <a:endParaRPr lang="en-US" altLang="ko-KR" dirty="0"/>
          </a:p>
          <a:p>
            <a:pPr marL="861273" lvl="1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IP</a:t>
            </a:r>
            <a:r>
              <a:rPr lang="ko-KR" altLang="en-US" dirty="0"/>
              <a:t>주소는 예측할 수 없으며 정적으로 관리하기 어려움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74B18E-BE85-46D7-A741-2FD5879921A4}"/>
              </a:ext>
            </a:extLst>
          </p:cNvPr>
          <p:cNvSpPr/>
          <p:nvPr/>
        </p:nvSpPr>
        <p:spPr>
          <a:xfrm>
            <a:off x="2744460" y="2464767"/>
            <a:ext cx="1737361" cy="644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Eureka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(registry)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FD2F8-025B-4A9A-8A29-04E79AD6B235}"/>
              </a:ext>
            </a:extLst>
          </p:cNvPr>
          <p:cNvSpPr/>
          <p:nvPr/>
        </p:nvSpPr>
        <p:spPr>
          <a:xfrm>
            <a:off x="659473" y="3982989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인스턴스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C3C168-6F92-4858-AAA2-8D509D3ED84D}"/>
              </a:ext>
            </a:extLst>
          </p:cNvPr>
          <p:cNvSpPr/>
          <p:nvPr/>
        </p:nvSpPr>
        <p:spPr>
          <a:xfrm>
            <a:off x="2811135" y="3982989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인스턴스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C5B092-1195-4324-AE14-19DF6CD2D3E0}"/>
              </a:ext>
            </a:extLst>
          </p:cNvPr>
          <p:cNvSpPr/>
          <p:nvPr/>
        </p:nvSpPr>
        <p:spPr>
          <a:xfrm>
            <a:off x="4962797" y="3982989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인스턴스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C67C57F-D8B7-433B-980A-F6FD8AA6706D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3613141" y="3109578"/>
            <a:ext cx="7100" cy="87341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51A8EB3-948D-49CA-8BFA-3E73E247E805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338571" y="3109578"/>
            <a:ext cx="2274570" cy="87341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AA129E0-B257-43A4-8C11-E91922CF15A4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flipH="1" flipV="1">
            <a:off x="3613141" y="3109578"/>
            <a:ext cx="2158762" cy="87341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0F79773-CD40-4CD4-8E14-B89661C2C585}"/>
              </a:ext>
            </a:extLst>
          </p:cNvPr>
          <p:cNvSpPr txBox="1"/>
          <p:nvPr/>
        </p:nvSpPr>
        <p:spPr>
          <a:xfrm>
            <a:off x="809625" y="28956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서비스 등록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668D39-FC62-4997-8B05-F7A893FCD7B5}"/>
              </a:ext>
            </a:extLst>
          </p:cNvPr>
          <p:cNvSpPr txBox="1"/>
          <p:nvPr/>
        </p:nvSpPr>
        <p:spPr>
          <a:xfrm>
            <a:off x="2296735" y="349567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등록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EB9CE2A-4B75-41B7-8566-5F904E213377}"/>
              </a:ext>
            </a:extLst>
          </p:cNvPr>
          <p:cNvSpPr/>
          <p:nvPr/>
        </p:nvSpPr>
        <p:spPr>
          <a:xfrm>
            <a:off x="6273006" y="5136134"/>
            <a:ext cx="1737361" cy="644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Eureka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(registry)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0F96193-E4E8-431C-B5E8-F58EC53422DF}"/>
              </a:ext>
            </a:extLst>
          </p:cNvPr>
          <p:cNvSpPr/>
          <p:nvPr/>
        </p:nvSpPr>
        <p:spPr>
          <a:xfrm>
            <a:off x="1882969" y="6616256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인스턴스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716099-68D0-4730-8DC3-C5FE9B4242E6}"/>
              </a:ext>
            </a:extLst>
          </p:cNvPr>
          <p:cNvSpPr/>
          <p:nvPr/>
        </p:nvSpPr>
        <p:spPr>
          <a:xfrm>
            <a:off x="4034631" y="6616256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인스턴스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430D00-D7AE-49E9-B6B9-010124B5D804}"/>
              </a:ext>
            </a:extLst>
          </p:cNvPr>
          <p:cNvSpPr/>
          <p:nvPr/>
        </p:nvSpPr>
        <p:spPr>
          <a:xfrm>
            <a:off x="6186293" y="6616256"/>
            <a:ext cx="1618212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마이크로서비스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인스턴스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98F92C-7698-4B46-B60D-D28834331D06}"/>
              </a:ext>
            </a:extLst>
          </p:cNvPr>
          <p:cNvSpPr txBox="1"/>
          <p:nvPr/>
        </p:nvSpPr>
        <p:spPr>
          <a:xfrm>
            <a:off x="885957" y="562178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서비스 발견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1DAF26-1035-466E-A09A-1A7B18653A89}"/>
              </a:ext>
            </a:extLst>
          </p:cNvPr>
          <p:cNvSpPr/>
          <p:nvPr/>
        </p:nvSpPr>
        <p:spPr>
          <a:xfrm>
            <a:off x="2850647" y="5136134"/>
            <a:ext cx="1737361" cy="644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Api</a:t>
            </a:r>
            <a:r>
              <a:rPr lang="en-US" altLang="ko-KR" sz="1400" dirty="0">
                <a:solidFill>
                  <a:schemeClr val="tx1"/>
                </a:solidFill>
              </a:rPr>
              <a:t>-gateway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(eureka client)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D1DBE4-4094-4B10-975E-6B8DD1A2D1DB}"/>
              </a:ext>
            </a:extLst>
          </p:cNvPr>
          <p:cNvSpPr txBox="1"/>
          <p:nvPr/>
        </p:nvSpPr>
        <p:spPr>
          <a:xfrm>
            <a:off x="3614400" y="349567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등록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E67564-21B4-4E11-927C-5B3018566086}"/>
              </a:ext>
            </a:extLst>
          </p:cNvPr>
          <p:cNvSpPr txBox="1"/>
          <p:nvPr/>
        </p:nvSpPr>
        <p:spPr>
          <a:xfrm>
            <a:off x="5216415" y="352425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등록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67D5BE1-3C3A-4374-951F-FE200D3FA39A}"/>
              </a:ext>
            </a:extLst>
          </p:cNvPr>
          <p:cNvCxnSpPr>
            <a:cxnSpLocks/>
            <a:stCxn id="54" idx="3"/>
            <a:endCxn id="43" idx="1"/>
          </p:cNvCxnSpPr>
          <p:nvPr/>
        </p:nvCxnSpPr>
        <p:spPr>
          <a:xfrm>
            <a:off x="4588008" y="5458540"/>
            <a:ext cx="168499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FDB397C-B59E-4A7E-8FBD-A5BC42EA9DE3}"/>
              </a:ext>
            </a:extLst>
          </p:cNvPr>
          <p:cNvSpPr txBox="1"/>
          <p:nvPr/>
        </p:nvSpPr>
        <p:spPr>
          <a:xfrm>
            <a:off x="4559190" y="5130288"/>
            <a:ext cx="1638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등록된 서비스 조회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803EE53-F066-4B21-9A04-C4B6D129C7B4}"/>
              </a:ext>
            </a:extLst>
          </p:cNvPr>
          <p:cNvCxnSpPr>
            <a:cxnSpLocks/>
            <a:stCxn id="54" idx="2"/>
            <a:endCxn id="44" idx="0"/>
          </p:cNvCxnSpPr>
          <p:nvPr/>
        </p:nvCxnSpPr>
        <p:spPr>
          <a:xfrm flipH="1">
            <a:off x="2692075" y="5780945"/>
            <a:ext cx="1027253" cy="83531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EB8715D-C58D-4939-A585-42854FE5DA70}"/>
              </a:ext>
            </a:extLst>
          </p:cNvPr>
          <p:cNvCxnSpPr>
            <a:cxnSpLocks/>
            <a:stCxn id="54" idx="2"/>
            <a:endCxn id="45" idx="0"/>
          </p:cNvCxnSpPr>
          <p:nvPr/>
        </p:nvCxnSpPr>
        <p:spPr>
          <a:xfrm>
            <a:off x="3719328" y="5780945"/>
            <a:ext cx="1124409" cy="83531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E1B5B68-CEEB-412D-8AD3-9C39012C5BB0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3719328" y="5780945"/>
            <a:ext cx="3276071" cy="83531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AFB41C4-DDDC-4AD4-B7D2-C6842C96D7AF}"/>
              </a:ext>
            </a:extLst>
          </p:cNvPr>
          <p:cNvSpPr txBox="1"/>
          <p:nvPr/>
        </p:nvSpPr>
        <p:spPr>
          <a:xfrm>
            <a:off x="8266879" y="5802026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마이크로 서비스 시작 시 등록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30</a:t>
            </a:r>
            <a:r>
              <a:rPr lang="ko-KR" altLang="en-US" sz="1200" dirty="0"/>
              <a:t>초 마다 </a:t>
            </a:r>
            <a:r>
              <a:rPr lang="en-US" altLang="ko-KR" sz="1200" dirty="0"/>
              <a:t>heart-beat ping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30</a:t>
            </a:r>
            <a:r>
              <a:rPr lang="ko-KR" altLang="en-US" sz="1200" dirty="0"/>
              <a:t>초 마다 갱신</a:t>
            </a:r>
            <a:r>
              <a:rPr lang="en-US" altLang="ko-KR" sz="1200" dirty="0"/>
              <a:t>(delta updates)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2C0070D-FC8D-4C40-9AB1-8F46D9A2DC7E}"/>
              </a:ext>
            </a:extLst>
          </p:cNvPr>
          <p:cNvSpPr txBox="1"/>
          <p:nvPr/>
        </p:nvSpPr>
        <p:spPr>
          <a:xfrm>
            <a:off x="235029" y="1274161"/>
            <a:ext cx="6527236" cy="2585323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O. Eureka Server</a:t>
            </a:r>
          </a:p>
          <a:p>
            <a:r>
              <a:rPr lang="en-US" altLang="ko-KR" dirty="0"/>
              <a:t>- pom.xml</a:t>
            </a:r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org.springframework.cloud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&gt;spring-cloud-starter-</a:t>
            </a:r>
            <a:r>
              <a:rPr lang="en-US" altLang="ko-KR" dirty="0" err="1"/>
              <a:t>netflix</a:t>
            </a:r>
            <a:r>
              <a:rPr lang="en-US" altLang="ko-KR" dirty="0"/>
              <a:t>-eureka-server&lt;/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- Application.java</a:t>
            </a:r>
          </a:p>
          <a:p>
            <a:r>
              <a:rPr lang="en-US" altLang="ko-KR" dirty="0"/>
              <a:t>@SpringBootApplication</a:t>
            </a:r>
          </a:p>
          <a:p>
            <a:r>
              <a:rPr lang="en-US" altLang="ko-KR" dirty="0"/>
              <a:t>@EnableEurekaServer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7A1C69-FE6C-4260-9286-4FC1C3FBE92B}"/>
              </a:ext>
            </a:extLst>
          </p:cNvPr>
          <p:cNvSpPr txBox="1"/>
          <p:nvPr/>
        </p:nvSpPr>
        <p:spPr>
          <a:xfrm>
            <a:off x="5068630" y="1263531"/>
            <a:ext cx="5515292" cy="3970318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O. Eureka Client</a:t>
            </a:r>
          </a:p>
          <a:p>
            <a:r>
              <a:rPr lang="en-US" altLang="ko-KR" dirty="0"/>
              <a:t>- pom.xml</a:t>
            </a:r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org.springframework.cloud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&gt;spring-boot-starter-actuator&lt;/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&lt;/dependency&gt;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bootstrap.yml</a:t>
            </a:r>
            <a:endParaRPr lang="en-US" altLang="ko-KR" dirty="0"/>
          </a:p>
          <a:p>
            <a:r>
              <a:rPr lang="en-US" altLang="ko-KR" dirty="0"/>
              <a:t>eureka:</a:t>
            </a:r>
          </a:p>
          <a:p>
            <a:r>
              <a:rPr lang="en-US" altLang="ko-KR" dirty="0"/>
              <a:t>  client: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serviceUrl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defaultZone</a:t>
            </a:r>
            <a:r>
              <a:rPr lang="en-US" altLang="ko-KR" dirty="0"/>
              <a:t>: http://dsp-infra-eureka-lb:8761/eureka/</a:t>
            </a:r>
          </a:p>
          <a:p>
            <a:r>
              <a:rPr lang="en-US" altLang="ko-KR" dirty="0"/>
              <a:t>  instance: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preferIpAddress</a:t>
            </a:r>
            <a:r>
              <a:rPr lang="en-US" altLang="ko-KR" dirty="0"/>
              <a:t>: true</a:t>
            </a:r>
          </a:p>
        </p:txBody>
      </p:sp>
    </p:spTree>
    <p:extLst>
      <p:ext uri="{BB962C8B-B14F-4D97-AF65-F5344CB8AC3E}">
        <p14:creationId xmlns:p14="http://schemas.microsoft.com/office/powerpoint/2010/main" val="3100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545325" cy="369332"/>
          </a:xfrm>
        </p:spPr>
        <p:txBody>
          <a:bodyPr/>
          <a:lstStyle/>
          <a:p>
            <a:r>
              <a:rPr lang="en-US" altLang="ko-KR" dirty="0"/>
              <a:t>2.4 Spring Cloud Eureka (2/2)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B67267-D4DA-4858-B766-271BAF16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7" y="1119272"/>
            <a:ext cx="9593293" cy="5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97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202283" cy="369332"/>
          </a:xfrm>
        </p:spPr>
        <p:txBody>
          <a:bodyPr/>
          <a:lstStyle/>
          <a:p>
            <a:r>
              <a:rPr lang="en-US" altLang="ko-KR" dirty="0"/>
              <a:t>2.5 Spring Cloud </a:t>
            </a:r>
            <a:r>
              <a:rPr lang="en-US" altLang="ko-KR" dirty="0" err="1"/>
              <a:t>Zuul</a:t>
            </a:r>
            <a:r>
              <a:rPr lang="en-US" altLang="ko-KR" dirty="0"/>
              <a:t> (1/3)</a:t>
            </a:r>
            <a:endParaRPr lang="ko-KR" altLang="en-US" dirty="0"/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API Gateway</a:t>
            </a:r>
            <a:r>
              <a:rPr lang="ko-KR" altLang="en-US" dirty="0"/>
              <a:t>는 </a:t>
            </a:r>
            <a:r>
              <a:rPr lang="en-US" altLang="ko-KR" dirty="0"/>
              <a:t>API</a:t>
            </a:r>
            <a:r>
              <a:rPr lang="ko-KR" altLang="en-US" dirty="0"/>
              <a:t>의 요청자인 </a:t>
            </a:r>
            <a:r>
              <a:rPr lang="en-US" altLang="ko-KR" dirty="0"/>
              <a:t>Client(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또는 </a:t>
            </a:r>
            <a:r>
              <a:rPr lang="ko-KR" altLang="en-US" dirty="0" err="1"/>
              <a:t>모바일앱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API</a:t>
            </a:r>
            <a:r>
              <a:rPr lang="ko-KR" altLang="en-US" dirty="0"/>
              <a:t>의 제공자인 </a:t>
            </a:r>
            <a:r>
              <a:rPr lang="en-US" altLang="ko-KR" dirty="0"/>
              <a:t>backend service</a:t>
            </a:r>
            <a:r>
              <a:rPr lang="ko-KR" altLang="en-US" dirty="0"/>
              <a:t>를 연결하는 중계자 </a:t>
            </a:r>
            <a:r>
              <a:rPr lang="en-US" altLang="ko-KR" dirty="0"/>
              <a:t>(Router and Filter)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안전한 </a:t>
            </a:r>
            <a:r>
              <a:rPr lang="en-US" altLang="ko-KR" dirty="0"/>
              <a:t>API</a:t>
            </a:r>
            <a:r>
              <a:rPr lang="ko-KR" altLang="en-US" dirty="0"/>
              <a:t>유통과 </a:t>
            </a:r>
            <a:r>
              <a:rPr lang="en-US" altLang="ko-KR" dirty="0"/>
              <a:t>Client </a:t>
            </a:r>
            <a:r>
              <a:rPr lang="ko-KR" altLang="en-US" dirty="0"/>
              <a:t>요청을 유연하게 대처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Netflix </a:t>
            </a:r>
            <a:r>
              <a:rPr lang="en-US" altLang="ko-KR" dirty="0" err="1"/>
              <a:t>Zuul</a:t>
            </a:r>
            <a:r>
              <a:rPr lang="en-US" altLang="ko-KR" dirty="0"/>
              <a:t> Filter</a:t>
            </a:r>
            <a:r>
              <a:rPr lang="ko-KR" altLang="en-US" dirty="0"/>
              <a:t>의 기능 </a:t>
            </a:r>
            <a:r>
              <a:rPr lang="en-US" altLang="ko-KR" dirty="0"/>
              <a:t>: Eureka Client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Authentication and Security : </a:t>
            </a:r>
            <a:r>
              <a:rPr lang="ko-KR" altLang="en-US" dirty="0"/>
              <a:t>클라이언트 요청 시 각 리소스에 대한 인증 요구 사항 식별하고 불만족시 요청 거부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Insights and Monitoring (Logging) : </a:t>
            </a:r>
            <a:r>
              <a:rPr lang="ko-KR" altLang="en-US" dirty="0"/>
              <a:t>유통되는 트래픽 로깅</a:t>
            </a:r>
            <a:r>
              <a:rPr lang="en-US" altLang="ko-KR" dirty="0"/>
              <a:t>, </a:t>
            </a:r>
            <a:r>
              <a:rPr lang="ko-KR" altLang="en-US" dirty="0" err="1"/>
              <a:t>의미있는</a:t>
            </a:r>
            <a:r>
              <a:rPr lang="ko-KR" altLang="en-US" dirty="0"/>
              <a:t> 데이터 및 통계 제공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Dynamic Routing : </a:t>
            </a:r>
            <a:r>
              <a:rPr lang="ko-KR" altLang="en-US" dirty="0"/>
              <a:t>클라이언트의 요청에 따라 적절한 </a:t>
            </a:r>
            <a:r>
              <a:rPr lang="en-US" altLang="ko-KR" dirty="0"/>
              <a:t>backend service</a:t>
            </a:r>
            <a:r>
              <a:rPr lang="ko-KR" altLang="en-US" dirty="0"/>
              <a:t>를 </a:t>
            </a:r>
            <a:r>
              <a:rPr lang="ko-KR" altLang="en-US" dirty="0" err="1"/>
              <a:t>로드밸런싱하고</a:t>
            </a:r>
            <a:r>
              <a:rPr lang="ko-KR" altLang="en-US" dirty="0"/>
              <a:t> 연결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Stress Testing : </a:t>
            </a:r>
            <a:r>
              <a:rPr lang="ko-KR" altLang="en-US" dirty="0"/>
              <a:t>성능 측정을 위해 점차적으로 클러스터 트래픽을 증가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Load Shedding : </a:t>
            </a:r>
            <a:r>
              <a:rPr lang="ko-KR" altLang="en-US" dirty="0"/>
              <a:t>각 유형의 요청에 대해 용량을 할당하고 초과하는 요청은 제한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Static Response Handling : </a:t>
            </a:r>
            <a:r>
              <a:rPr lang="ko-KR" altLang="en-US" dirty="0"/>
              <a:t>클러스터에서 오는 응답을 대신하여 응답 처리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https://techblog.woowahan.com/2523/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https://docs.spring.io/spring-cloud/docs/current/reference/html/</a:t>
            </a:r>
            <a:endParaRPr lang="en-US" altLang="ko-KR" dirty="0"/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8051A0C-A5BB-4491-8720-5A8F73CA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86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202283" cy="369332"/>
          </a:xfrm>
        </p:spPr>
        <p:txBody>
          <a:bodyPr/>
          <a:lstStyle/>
          <a:p>
            <a:r>
              <a:rPr lang="en-US" altLang="ko-KR" dirty="0"/>
              <a:t>2.5 Spring Cloud </a:t>
            </a:r>
            <a:r>
              <a:rPr lang="en-US" altLang="ko-KR" dirty="0" err="1"/>
              <a:t>Zuul</a:t>
            </a:r>
            <a:r>
              <a:rPr lang="en-US" altLang="ko-KR" dirty="0"/>
              <a:t> (2/3)</a:t>
            </a:r>
            <a:endParaRPr lang="ko-KR" altLang="en-US" dirty="0"/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PRE Filter – </a:t>
            </a:r>
            <a:r>
              <a:rPr lang="ko-KR" altLang="en-US" dirty="0"/>
              <a:t>라우팅 전에 실행되는 필터이며 주로 </a:t>
            </a:r>
            <a:r>
              <a:rPr lang="en-US" altLang="ko-KR" dirty="0"/>
              <a:t>logging, </a:t>
            </a:r>
            <a:r>
              <a:rPr lang="ko-KR" altLang="en-US" dirty="0"/>
              <a:t>인증 등이 이루어 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ROUTING Filter – </a:t>
            </a:r>
            <a:r>
              <a:rPr lang="ko-KR" altLang="en-US" dirty="0"/>
              <a:t>요청에 대한 라우팅을 다룬다</a:t>
            </a:r>
            <a:r>
              <a:rPr lang="en-US" altLang="ko-KR" dirty="0"/>
              <a:t>. </a:t>
            </a:r>
            <a:r>
              <a:rPr lang="ko-KR" altLang="en-US" dirty="0"/>
              <a:t>요청을 정해진 </a:t>
            </a:r>
            <a:r>
              <a:rPr lang="en-US" altLang="ko-KR" dirty="0"/>
              <a:t>URL</a:t>
            </a:r>
            <a:r>
              <a:rPr lang="ko-KR" altLang="en-US" dirty="0"/>
              <a:t>로 보낼 수 있고</a:t>
            </a:r>
            <a:r>
              <a:rPr lang="en-US" altLang="ko-KR" dirty="0"/>
              <a:t>, Netflix Ribbon</a:t>
            </a:r>
            <a:r>
              <a:rPr lang="ko-KR" altLang="en-US" dirty="0"/>
              <a:t>을 사용하여 동적으로 라우팅 할 수도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POST Filter – </a:t>
            </a:r>
            <a:r>
              <a:rPr lang="ko-KR" altLang="en-US" dirty="0" err="1"/>
              <a:t>라이팅</a:t>
            </a:r>
            <a:r>
              <a:rPr lang="ko-KR" altLang="en-US" dirty="0"/>
              <a:t> 후에 실행되는 필터이며 </a:t>
            </a:r>
            <a:r>
              <a:rPr lang="en-US" altLang="ko-KR" dirty="0"/>
              <a:t>response HTTP header</a:t>
            </a:r>
            <a:r>
              <a:rPr lang="ko-KR" altLang="en-US" dirty="0"/>
              <a:t>를 추가하거나</a:t>
            </a:r>
            <a:r>
              <a:rPr lang="en-US" altLang="ko-KR" dirty="0"/>
              <a:t>, response </a:t>
            </a:r>
            <a:r>
              <a:rPr lang="ko-KR" altLang="en-US" dirty="0"/>
              <a:t>응답속도</a:t>
            </a:r>
            <a:r>
              <a:rPr lang="en-US" altLang="ko-KR" dirty="0"/>
              <a:t>, Status Code </a:t>
            </a:r>
            <a:r>
              <a:rPr lang="ko-KR" altLang="en-US" dirty="0"/>
              <a:t>등 응답에 대한 </a:t>
            </a:r>
            <a:r>
              <a:rPr lang="en-US" altLang="ko-KR" dirty="0"/>
              <a:t>statistics and metrics</a:t>
            </a:r>
            <a:r>
              <a:rPr lang="ko-KR" altLang="en-US" dirty="0"/>
              <a:t>를 수집한다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ERROR Filter – </a:t>
            </a:r>
            <a:r>
              <a:rPr lang="ko-KR" altLang="en-US" dirty="0"/>
              <a:t>에러 발생 시 실행되는 필터이다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0ADB99-44D8-4BFA-8DE4-47671462C856}"/>
              </a:ext>
            </a:extLst>
          </p:cNvPr>
          <p:cNvSpPr/>
          <p:nvPr/>
        </p:nvSpPr>
        <p:spPr>
          <a:xfrm>
            <a:off x="4958714" y="3783260"/>
            <a:ext cx="1737361" cy="437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HTTP Request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07EE20-4E3A-459C-8607-C0EAA80DD0FD}"/>
              </a:ext>
            </a:extLst>
          </p:cNvPr>
          <p:cNvSpPr/>
          <p:nvPr/>
        </p:nvSpPr>
        <p:spPr>
          <a:xfrm>
            <a:off x="2807052" y="4564014"/>
            <a:ext cx="1618212" cy="4139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“pre” filters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EB935B-D4FD-455B-8584-81C53E60EBE5}"/>
              </a:ext>
            </a:extLst>
          </p:cNvPr>
          <p:cNvSpPr/>
          <p:nvPr/>
        </p:nvSpPr>
        <p:spPr>
          <a:xfrm>
            <a:off x="4958714" y="4564014"/>
            <a:ext cx="1618212" cy="4139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“routing” filters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24784D-4908-4C1A-AA8F-5F0CB628D473}"/>
              </a:ext>
            </a:extLst>
          </p:cNvPr>
          <p:cNvSpPr/>
          <p:nvPr/>
        </p:nvSpPr>
        <p:spPr>
          <a:xfrm>
            <a:off x="7110376" y="4564014"/>
            <a:ext cx="1618212" cy="4139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“post” filters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A1F86D4-CFBD-42E9-8BE5-35D84A39268D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2807052" y="4002205"/>
            <a:ext cx="2151662" cy="768798"/>
          </a:xfrm>
          <a:prstGeom prst="bentConnector3">
            <a:avLst>
              <a:gd name="adj1" fmla="val 13231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BB8820D-6FD6-4C19-A8B9-049EAAFB577F}"/>
              </a:ext>
            </a:extLst>
          </p:cNvPr>
          <p:cNvCxnSpPr>
            <a:cxnSpLocks/>
            <a:stCxn id="4" idx="2"/>
            <a:endCxn id="25" idx="1"/>
          </p:cNvCxnSpPr>
          <p:nvPr/>
        </p:nvCxnSpPr>
        <p:spPr>
          <a:xfrm rot="16200000" flipH="1">
            <a:off x="6185212" y="4673041"/>
            <a:ext cx="493313" cy="1357016"/>
          </a:xfrm>
          <a:prstGeom prst="bentConnector2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80CCE14-D20F-435D-804E-78B654F58D0F}"/>
              </a:ext>
            </a:extLst>
          </p:cNvPr>
          <p:cNvCxnSpPr>
            <a:cxnSpLocks/>
          </p:cNvCxnSpPr>
          <p:nvPr/>
        </p:nvCxnSpPr>
        <p:spPr>
          <a:xfrm flipH="1">
            <a:off x="5440337" y="4973561"/>
            <a:ext cx="6419" cy="1008139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23C006-18CF-480D-8292-388AED8284F4}"/>
              </a:ext>
            </a:extLst>
          </p:cNvPr>
          <p:cNvSpPr/>
          <p:nvPr/>
        </p:nvSpPr>
        <p:spPr>
          <a:xfrm>
            <a:off x="2807052" y="5421264"/>
            <a:ext cx="1618212" cy="4139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“custom” filters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38C6BE-B1A9-4D72-A95F-8337AA3926FD}"/>
              </a:ext>
            </a:extLst>
          </p:cNvPr>
          <p:cNvSpPr/>
          <p:nvPr/>
        </p:nvSpPr>
        <p:spPr>
          <a:xfrm>
            <a:off x="7110376" y="5391217"/>
            <a:ext cx="1618212" cy="4139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“error” filters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47F628-48D9-479C-AD59-C1D954E3A4E5}"/>
              </a:ext>
            </a:extLst>
          </p:cNvPr>
          <p:cNvSpPr/>
          <p:nvPr/>
        </p:nvSpPr>
        <p:spPr>
          <a:xfrm>
            <a:off x="2571749" y="4449817"/>
            <a:ext cx="6363221" cy="6550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82B21D3-E460-407D-A57F-658C231271CD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 flipV="1">
            <a:off x="6696075" y="4002205"/>
            <a:ext cx="2032513" cy="768798"/>
          </a:xfrm>
          <a:prstGeom prst="bentConnector3">
            <a:avLst>
              <a:gd name="adj1" fmla="val -3280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D641075-3C6D-41A3-9D7A-590FFDD63817}"/>
              </a:ext>
            </a:extLst>
          </p:cNvPr>
          <p:cNvCxnSpPr>
            <a:cxnSpLocks/>
          </p:cNvCxnSpPr>
          <p:nvPr/>
        </p:nvCxnSpPr>
        <p:spPr>
          <a:xfrm flipV="1">
            <a:off x="6095302" y="4948779"/>
            <a:ext cx="0" cy="103292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084EEC7-1287-4D15-8B46-0A2375394BA1}"/>
              </a:ext>
            </a:extLst>
          </p:cNvPr>
          <p:cNvSpPr/>
          <p:nvPr/>
        </p:nvSpPr>
        <p:spPr>
          <a:xfrm>
            <a:off x="4958714" y="6044240"/>
            <a:ext cx="1618212" cy="4139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Micro Services …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64F491A-52E3-404D-9372-646590181655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3616158" y="4977991"/>
            <a:ext cx="0" cy="443273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36149CD0-265D-404F-9C2C-C5B8C143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ED88D1-B513-4767-85F9-34E4C4188AE6}"/>
              </a:ext>
            </a:extLst>
          </p:cNvPr>
          <p:cNvSpPr txBox="1"/>
          <p:nvPr/>
        </p:nvSpPr>
        <p:spPr>
          <a:xfrm>
            <a:off x="235029" y="577049"/>
            <a:ext cx="3795013" cy="6555641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O. </a:t>
            </a:r>
            <a:r>
              <a:rPr lang="en-US" altLang="ko-KR" sz="1200" b="1" dirty="0" err="1"/>
              <a:t>Zuul</a:t>
            </a:r>
            <a:r>
              <a:rPr lang="en-US" altLang="ko-KR" sz="1200" b="1" dirty="0"/>
              <a:t> API gateway</a:t>
            </a:r>
          </a:p>
          <a:p>
            <a:r>
              <a:rPr lang="en-US" altLang="ko-KR" sz="1200" dirty="0"/>
              <a:t>- pom.xml</a:t>
            </a:r>
          </a:p>
          <a:p>
            <a:r>
              <a:rPr lang="en-US" altLang="ko-KR" sz="1200" dirty="0"/>
              <a:t>&lt;dependency&gt;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org.springframework.cloud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&gt;spring-cloud-starter-</a:t>
            </a:r>
            <a:r>
              <a:rPr lang="en-US" altLang="ko-KR" sz="1200" dirty="0" err="1"/>
              <a:t>netflix</a:t>
            </a:r>
            <a:r>
              <a:rPr lang="en-US" altLang="ko-KR" sz="1200" dirty="0"/>
              <a:t>-</a:t>
            </a:r>
            <a:r>
              <a:rPr lang="en-US" altLang="ko-KR" sz="1200" dirty="0" err="1"/>
              <a:t>zuul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Application.java</a:t>
            </a:r>
          </a:p>
          <a:p>
            <a:r>
              <a:rPr lang="en-US" altLang="ko-KR" sz="1200" dirty="0"/>
              <a:t>@EnableZuulProxy</a:t>
            </a:r>
          </a:p>
          <a:p>
            <a:r>
              <a:rPr lang="en-US" altLang="ko-KR" sz="1200" dirty="0"/>
              <a:t>@EnableDiscoveryClient</a:t>
            </a:r>
          </a:p>
          <a:p>
            <a:r>
              <a:rPr lang="en-US" altLang="ko-KR" sz="1200" dirty="0"/>
              <a:t>@EnableCircuitBreaker</a:t>
            </a:r>
          </a:p>
          <a:p>
            <a:r>
              <a:rPr lang="en-US" altLang="ko-KR" sz="1200" dirty="0"/>
              <a:t>@EnableSwagger2</a:t>
            </a:r>
          </a:p>
          <a:p>
            <a:r>
              <a:rPr lang="en-US" altLang="ko-KR" sz="1200" dirty="0"/>
              <a:t>@SpringBootApplication</a:t>
            </a:r>
          </a:p>
          <a:p>
            <a:r>
              <a:rPr lang="en-US" altLang="ko-KR" sz="1200" dirty="0"/>
              <a:t>@CrossOrigin</a:t>
            </a:r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PreFilter.java</a:t>
            </a:r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PreFilter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ZuulFilter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   @Override public String </a:t>
            </a:r>
            <a:r>
              <a:rPr lang="en-US" altLang="ko-KR" sz="1200" dirty="0" err="1"/>
              <a:t>filterType</a:t>
            </a:r>
            <a:r>
              <a:rPr lang="en-US" altLang="ko-KR" sz="1200" dirty="0"/>
              <a:t>() {}</a:t>
            </a:r>
          </a:p>
          <a:p>
            <a:r>
              <a:rPr lang="en-US" altLang="ko-KR" sz="1200" dirty="0"/>
              <a:t>   @Override public int </a:t>
            </a:r>
            <a:r>
              <a:rPr lang="en-US" altLang="ko-KR" sz="1200" dirty="0" err="1"/>
              <a:t>filterOrder</a:t>
            </a:r>
            <a:r>
              <a:rPr lang="en-US" altLang="ko-KR" sz="1200" dirty="0"/>
              <a:t>() {}</a:t>
            </a:r>
          </a:p>
          <a:p>
            <a:r>
              <a:rPr lang="en-US" altLang="ko-KR" sz="1200" dirty="0"/>
              <a:t>   @Override public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shouldFilter</a:t>
            </a:r>
            <a:r>
              <a:rPr lang="en-US" altLang="ko-KR" sz="1200" dirty="0"/>
              <a:t>() {}</a:t>
            </a:r>
          </a:p>
          <a:p>
            <a:r>
              <a:rPr lang="en-US" altLang="ko-KR" sz="1200" dirty="0"/>
              <a:t>   @Override public Object run() { ….}</a:t>
            </a:r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en-US" altLang="ko-KR" sz="1200" dirty="0" err="1"/>
              <a:t>bootstrap.yml</a:t>
            </a:r>
            <a:endParaRPr lang="en-US" altLang="ko-KR" sz="1200" dirty="0"/>
          </a:p>
          <a:p>
            <a:r>
              <a:rPr lang="en-US" altLang="ko-KR" sz="1200" dirty="0" err="1"/>
              <a:t>zuul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  routes:</a:t>
            </a:r>
          </a:p>
          <a:p>
            <a:r>
              <a:rPr lang="en-US" altLang="ko-KR" sz="1200" dirty="0"/>
              <a:t>    users:</a:t>
            </a:r>
          </a:p>
          <a:p>
            <a:r>
              <a:rPr lang="en-US" altLang="ko-KR" sz="1200" dirty="0"/>
              <a:t>      path: /</a:t>
            </a:r>
            <a:r>
              <a:rPr lang="en-US" altLang="ko-KR" sz="1200" dirty="0" err="1"/>
              <a:t>myusers</a:t>
            </a:r>
            <a:r>
              <a:rPr lang="en-US" altLang="ko-KR" sz="1200" dirty="0"/>
              <a:t>/**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serviceId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users_service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eureka:</a:t>
            </a:r>
          </a:p>
          <a:p>
            <a:r>
              <a:rPr lang="en-US" altLang="ko-KR" sz="1200" dirty="0"/>
              <a:t>  client: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serviceUrl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defaultZone</a:t>
            </a:r>
            <a:r>
              <a:rPr lang="en-US" altLang="ko-KR" sz="1200" dirty="0"/>
              <a:t>: http://dsp-infra-eureka-lb:8761/eureka/</a:t>
            </a:r>
          </a:p>
          <a:p>
            <a:r>
              <a:rPr lang="en-US" altLang="ko-KR" sz="1200" dirty="0"/>
              <a:t>  instance: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preferIpAddress</a:t>
            </a:r>
            <a:r>
              <a:rPr lang="en-US" altLang="ko-KR" sz="1200" dirty="0"/>
              <a:t>: 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34E948-BC62-4F57-A442-CF5730DC0512}"/>
              </a:ext>
            </a:extLst>
          </p:cNvPr>
          <p:cNvSpPr txBox="1"/>
          <p:nvPr/>
        </p:nvSpPr>
        <p:spPr>
          <a:xfrm>
            <a:off x="5068630" y="596781"/>
            <a:ext cx="5515292" cy="5078313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O. Micro Services</a:t>
            </a:r>
          </a:p>
          <a:p>
            <a:r>
              <a:rPr lang="en-US" altLang="ko-KR" dirty="0"/>
              <a:t>- pom.xml</a:t>
            </a:r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org.springframework.cloud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&gt;spring-boot-starter-actuator&lt;/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&lt;/dependency&gt;</a:t>
            </a:r>
          </a:p>
          <a:p>
            <a:endParaRPr lang="en-US" altLang="ko-KR" dirty="0"/>
          </a:p>
          <a:p>
            <a:r>
              <a:rPr lang="en-US" altLang="ko-KR" dirty="0"/>
              <a:t>- Application.java</a:t>
            </a:r>
          </a:p>
          <a:p>
            <a:r>
              <a:rPr lang="en-US" altLang="ko-KR" dirty="0"/>
              <a:t>@EnableDiscoveryClient</a:t>
            </a:r>
          </a:p>
          <a:p>
            <a:r>
              <a:rPr lang="en-US" altLang="ko-KR" dirty="0"/>
              <a:t>@SpringBootApplication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bootstrap.yml</a:t>
            </a:r>
            <a:endParaRPr lang="en-US" altLang="ko-KR" dirty="0"/>
          </a:p>
          <a:p>
            <a:r>
              <a:rPr lang="en-US" altLang="ko-KR" dirty="0"/>
              <a:t>eureka:</a:t>
            </a:r>
          </a:p>
          <a:p>
            <a:r>
              <a:rPr lang="en-US" altLang="ko-KR" dirty="0"/>
              <a:t>  client: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serviceUrl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defaultZone</a:t>
            </a:r>
            <a:r>
              <a:rPr lang="en-US" altLang="ko-KR" dirty="0"/>
              <a:t>: http://dsp-infra-eureka-lb:8761/eureka/</a:t>
            </a:r>
          </a:p>
          <a:p>
            <a:r>
              <a:rPr lang="en-US" altLang="ko-KR" dirty="0"/>
              <a:t>  instance: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preferIpAddress</a:t>
            </a:r>
            <a:r>
              <a:rPr lang="en-US" altLang="ko-KR" dirty="0"/>
              <a:t>: true</a:t>
            </a:r>
          </a:p>
        </p:txBody>
      </p:sp>
    </p:spTree>
    <p:extLst>
      <p:ext uri="{BB962C8B-B14F-4D97-AF65-F5344CB8AC3E}">
        <p14:creationId xmlns:p14="http://schemas.microsoft.com/office/powerpoint/2010/main" val="381518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28462" y="1565084"/>
            <a:ext cx="3738203" cy="9817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87156">
                      <a:prstClr val="white"/>
                    </a:gs>
                    <a:gs pos="78899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CONTENTS</a:t>
            </a:r>
            <a:endParaRPr kumimoji="0" lang="ko-KR" altLang="en-US" sz="66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gradFill>
                <a:gsLst>
                  <a:gs pos="87156">
                    <a:prstClr val="white"/>
                  </a:gs>
                  <a:gs pos="78899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243306" y="2309723"/>
            <a:ext cx="258100" cy="2581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6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96900" y="2280503"/>
            <a:ext cx="4351429" cy="50135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-227184" algn="l" defTabSz="914400" rtl="0" eaLnBrk="1" fontAlgn="base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22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바탕체 Bold" panose="02020603020101020101" pitchFamily="18" charset="-127"/>
                <a:ea typeface="KoPub바탕체 Bold" panose="02020603020101020101" pitchFamily="18" charset="-127"/>
                <a:cs typeface="+mn-cs"/>
              </a:rPr>
              <a:t>Ⅰ. </a:t>
            </a:r>
            <a:r>
              <a:rPr lang="en-US" altLang="ko-KR" sz="2000" spc="-15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Micro Service Architecture ?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372338" y="2804498"/>
            <a:ext cx="378004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6243306" y="2916602"/>
            <a:ext cx="258100" cy="2581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6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96900" y="2887382"/>
            <a:ext cx="4351429" cy="50135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-227184" algn="l" defTabSz="914400" rtl="0" eaLnBrk="1" fontAlgn="base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22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바탕체 Bold" panose="02020603020101020101" pitchFamily="18" charset="-127"/>
                <a:ea typeface="KoPub바탕체 Bold" panose="02020603020101020101" pitchFamily="18" charset="-127"/>
                <a:cs typeface="+mn-cs"/>
              </a:rPr>
              <a:t>Ⅱ.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Spring Cloud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를 활용한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MSA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확장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6372338" y="3411377"/>
            <a:ext cx="378004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6243306" y="3523481"/>
            <a:ext cx="258100" cy="2581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6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96900" y="3494261"/>
            <a:ext cx="4351429" cy="50135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-227184" algn="l" defTabSz="914400" rtl="0" eaLnBrk="1" fontAlgn="base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22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바탕체 Bold" panose="02020603020101020101" pitchFamily="18" charset="-127"/>
                <a:ea typeface="KoPub바탕체 Bold" panose="02020603020101020101" pitchFamily="18" charset="-127"/>
                <a:cs typeface="+mn-cs"/>
              </a:rPr>
              <a:t>Ⅲ.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고려사항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372338" y="4018256"/>
            <a:ext cx="378004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463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202283" cy="369332"/>
          </a:xfrm>
        </p:spPr>
        <p:txBody>
          <a:bodyPr/>
          <a:lstStyle/>
          <a:p>
            <a:r>
              <a:rPr lang="en-US" altLang="ko-KR" dirty="0"/>
              <a:t>2.5 Spring Cloud </a:t>
            </a:r>
            <a:r>
              <a:rPr lang="en-US" altLang="ko-KR" dirty="0" err="1"/>
              <a:t>Zuul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API Gateway</a:t>
            </a:r>
            <a:r>
              <a:rPr lang="ko-KR" altLang="en-US" dirty="0"/>
              <a:t>를 통해 서비스를 제공하므로 통합된</a:t>
            </a:r>
            <a:r>
              <a:rPr lang="en-US" altLang="ko-KR" dirty="0"/>
              <a:t> API Documentation(Swagger) </a:t>
            </a:r>
            <a:r>
              <a:rPr lang="ko-KR" altLang="en-US" dirty="0"/>
              <a:t>제공 필요</a:t>
            </a:r>
            <a:r>
              <a:rPr lang="en-US" altLang="ko-KR" dirty="0"/>
              <a:t> </a:t>
            </a: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36149CD0-265D-404F-9C2C-C5B8C143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2ED29B-AED6-4899-833D-76365F93D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8" y="1661282"/>
            <a:ext cx="8267700" cy="53250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FED219-D4A6-409C-9805-A8B48DD46458}"/>
              </a:ext>
            </a:extLst>
          </p:cNvPr>
          <p:cNvSpPr txBox="1"/>
          <p:nvPr/>
        </p:nvSpPr>
        <p:spPr>
          <a:xfrm>
            <a:off x="235029" y="577049"/>
            <a:ext cx="6097182" cy="7109639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O. </a:t>
            </a:r>
            <a:r>
              <a:rPr lang="en-US" altLang="ko-KR" sz="1200" b="1" dirty="0" err="1"/>
              <a:t>Zuul</a:t>
            </a:r>
            <a:r>
              <a:rPr lang="en-US" altLang="ko-KR" sz="1200" b="1" dirty="0"/>
              <a:t> API gateway</a:t>
            </a:r>
          </a:p>
          <a:p>
            <a:r>
              <a:rPr lang="en-US" altLang="ko-KR" sz="1200" dirty="0"/>
              <a:t>- pom.xml</a:t>
            </a:r>
          </a:p>
          <a:p>
            <a:r>
              <a:rPr lang="en-US" altLang="ko-KR" sz="1200" dirty="0"/>
              <a:t>&lt;dependency&gt;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io.springfox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&gt;springfox-swagger2&lt;/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&lt;version&gt;2.9.2&lt;/version&gt;</a:t>
            </a:r>
          </a:p>
          <a:p>
            <a:r>
              <a:rPr lang="en-US" altLang="ko-KR" sz="1200" dirty="0"/>
              <a:t>&lt;/dependency&gt;</a:t>
            </a:r>
          </a:p>
          <a:p>
            <a:r>
              <a:rPr lang="en-US" altLang="ko-KR" sz="1200" dirty="0"/>
              <a:t>&lt;dependency&gt;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io.springfox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springfox</a:t>
            </a:r>
            <a:r>
              <a:rPr lang="en-US" altLang="ko-KR" sz="1200" dirty="0"/>
              <a:t>-swagger-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&lt;version&gt;2.9.2&lt;/version&gt;</a:t>
            </a:r>
          </a:p>
          <a:p>
            <a:r>
              <a:rPr lang="en-US" altLang="ko-KR" sz="1200" dirty="0"/>
              <a:t>&lt;/dependency&gt;	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SwaggerConfig.java</a:t>
            </a:r>
          </a:p>
          <a:p>
            <a:r>
              <a:rPr lang="en-US" altLang="ko-KR" sz="1200" dirty="0"/>
              <a:t>@Configuration</a:t>
            </a:r>
          </a:p>
          <a:p>
            <a:r>
              <a:rPr lang="en-US" altLang="ko-KR" sz="1200" dirty="0"/>
              <a:t>@EnableSwagger2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SwaggerConfig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   @Bean</a:t>
            </a:r>
          </a:p>
          <a:p>
            <a:r>
              <a:rPr lang="en-US" altLang="ko-KR" sz="1200" dirty="0"/>
              <a:t>    public Docket 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() {</a:t>
            </a:r>
          </a:p>
          <a:p>
            <a:r>
              <a:rPr lang="en-US" altLang="ko-KR" sz="1200" dirty="0"/>
              <a:t>        return new Docket(DocumentationType.SWAGGER_2)</a:t>
            </a:r>
          </a:p>
          <a:p>
            <a:r>
              <a:rPr lang="en-US" altLang="ko-KR" sz="1200" dirty="0"/>
              <a:t>           .</a:t>
            </a:r>
            <a:r>
              <a:rPr lang="en-US" altLang="ko-KR" sz="1200" dirty="0" err="1"/>
              <a:t>useDefaultResponseMessages</a:t>
            </a:r>
            <a:r>
              <a:rPr lang="en-US" altLang="ko-KR" sz="1200" dirty="0"/>
              <a:t>(false)</a:t>
            </a:r>
          </a:p>
          <a:p>
            <a:r>
              <a:rPr lang="en-US" altLang="ko-KR" sz="1200" dirty="0"/>
              <a:t>           .select()</a:t>
            </a:r>
          </a:p>
          <a:p>
            <a:r>
              <a:rPr lang="en-US" altLang="ko-KR" sz="1200" dirty="0"/>
              <a:t>           .</a:t>
            </a:r>
            <a:r>
              <a:rPr lang="en-US" altLang="ko-KR" sz="1200" dirty="0" err="1"/>
              <a:t>apis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RequestHandlerSelectors.basePackage</a:t>
            </a:r>
            <a:r>
              <a:rPr lang="en-US" altLang="ko-KR" sz="1200" dirty="0"/>
              <a:t>("com. </a:t>
            </a:r>
            <a:r>
              <a:rPr lang="en-US" altLang="ko-KR" sz="1200" dirty="0" err="1"/>
              <a:t>skinfosec</a:t>
            </a:r>
            <a:r>
              <a:rPr lang="en-US" altLang="ko-KR" sz="1200" dirty="0"/>
              <a:t>"))</a:t>
            </a:r>
          </a:p>
          <a:p>
            <a:r>
              <a:rPr lang="en-US" altLang="ko-KR" sz="1200" dirty="0"/>
              <a:t>           .build();</a:t>
            </a:r>
          </a:p>
          <a:p>
            <a:r>
              <a:rPr lang="en-US" altLang="ko-KR" sz="1200" dirty="0"/>
              <a:t>    }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private </a:t>
            </a:r>
            <a:r>
              <a:rPr lang="en-US" altLang="ko-KR" sz="1200" dirty="0" err="1"/>
              <a:t>ApiInfo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apiInfo</a:t>
            </a:r>
            <a:r>
              <a:rPr lang="en-US" altLang="ko-KR" sz="1200" dirty="0"/>
              <a:t>() {</a:t>
            </a:r>
          </a:p>
          <a:p>
            <a:r>
              <a:rPr lang="en-US" altLang="ko-KR" sz="1200" dirty="0"/>
              <a:t>          return new </a:t>
            </a:r>
            <a:r>
              <a:rPr lang="en-US" altLang="ko-KR" sz="1200" dirty="0" err="1"/>
              <a:t>ApiInfoBuilder</a:t>
            </a:r>
            <a:r>
              <a:rPr lang="en-US" altLang="ko-KR" sz="1200" dirty="0"/>
              <a:t>().title("Spring REST Sample with Swagger")</a:t>
            </a:r>
          </a:p>
          <a:p>
            <a:r>
              <a:rPr lang="en-US" altLang="ko-KR" sz="1200" dirty="0"/>
              <a:t>              .description("Spring REST Sample with Swagger")</a:t>
            </a:r>
          </a:p>
          <a:p>
            <a:r>
              <a:rPr lang="en-US" altLang="ko-KR" sz="1200" dirty="0"/>
              <a:t>              .</a:t>
            </a:r>
            <a:r>
              <a:rPr lang="en-US" altLang="ko-KR" sz="1200" dirty="0" err="1"/>
              <a:t>termsOfServiceUrl</a:t>
            </a:r>
            <a:r>
              <a:rPr lang="en-US" altLang="ko-KR" sz="1200" dirty="0"/>
              <a:t>("http://www-03.ibm.com/software/</a:t>
            </a:r>
            <a:r>
              <a:rPr lang="en-US" altLang="ko-KR" sz="1200" dirty="0" err="1"/>
              <a:t>sla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sladb.nsf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sla</a:t>
            </a:r>
            <a:r>
              <a:rPr lang="en-US" altLang="ko-KR" sz="1200" dirty="0"/>
              <a:t>/</a:t>
            </a:r>
            <a:r>
              <a:rPr lang="en-US" altLang="ko-KR" sz="1200" dirty="0" err="1"/>
              <a:t>bm?Open</a:t>
            </a:r>
            <a:r>
              <a:rPr lang="en-US" altLang="ko-KR" sz="1200" dirty="0"/>
              <a:t>")</a:t>
            </a:r>
          </a:p>
          <a:p>
            <a:r>
              <a:rPr lang="en-US" altLang="ko-KR" sz="1200" dirty="0"/>
              <a:t>              .contact("</a:t>
            </a:r>
            <a:r>
              <a:rPr lang="en-US" altLang="ko-KR" sz="1200" dirty="0" err="1"/>
              <a:t>Niklas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Heidloff</a:t>
            </a:r>
            <a:r>
              <a:rPr lang="en-US" altLang="ko-KR" sz="1200" dirty="0"/>
              <a:t>")</a:t>
            </a:r>
          </a:p>
          <a:p>
            <a:r>
              <a:rPr lang="en-US" altLang="ko-KR" sz="1200" dirty="0"/>
              <a:t>              .license("Apache License Version 2.0")</a:t>
            </a:r>
          </a:p>
          <a:p>
            <a:r>
              <a:rPr lang="en-US" altLang="ko-KR" sz="1200" dirty="0"/>
              <a:t>              .</a:t>
            </a:r>
            <a:r>
              <a:rPr lang="en-US" altLang="ko-KR" sz="1200" dirty="0" err="1"/>
              <a:t>licenseUrl</a:t>
            </a:r>
            <a:r>
              <a:rPr lang="en-US" altLang="ko-KR" sz="1200" dirty="0"/>
              <a:t>("https://github.com/IBM-Bluemix/news-aggregator/blob/master/LICENSE")</a:t>
            </a:r>
          </a:p>
          <a:p>
            <a:r>
              <a:rPr lang="en-US" altLang="ko-KR" sz="1200" dirty="0"/>
              <a:t>               .version("2.0")</a:t>
            </a:r>
          </a:p>
          <a:p>
            <a:r>
              <a:rPr lang="en-US" altLang="ko-KR" sz="1200" dirty="0"/>
              <a:t>              .build();</a:t>
            </a:r>
          </a:p>
          <a:p>
            <a:r>
              <a:rPr lang="en-US" altLang="ko-KR" sz="1200" dirty="0"/>
              <a:t>    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BDD261-866C-46E1-AF15-7891D579E0C2}"/>
              </a:ext>
            </a:extLst>
          </p:cNvPr>
          <p:cNvSpPr txBox="1"/>
          <p:nvPr/>
        </p:nvSpPr>
        <p:spPr>
          <a:xfrm>
            <a:off x="5068630" y="596781"/>
            <a:ext cx="4595745" cy="4247317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O. Micro Services</a:t>
            </a:r>
          </a:p>
          <a:p>
            <a:r>
              <a:rPr lang="en-US" altLang="ko-KR" dirty="0"/>
              <a:t>- pom.xml</a:t>
            </a:r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io.springfox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&gt;springfox-swagger2&lt;/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&lt;version&gt;2.9.2&lt;/version&gt;</a:t>
            </a:r>
          </a:p>
          <a:p>
            <a:r>
              <a:rPr lang="en-US" altLang="ko-KR" dirty="0"/>
              <a:t>&lt;/dependency&gt;</a:t>
            </a:r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io.springfox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  <a:r>
              <a:rPr lang="en-US" altLang="ko-KR" dirty="0" err="1"/>
              <a:t>springfox</a:t>
            </a:r>
            <a:r>
              <a:rPr lang="en-US" altLang="ko-KR" dirty="0"/>
              <a:t>-swagger-</a:t>
            </a:r>
            <a:r>
              <a:rPr lang="en-US" altLang="ko-KR" dirty="0" err="1"/>
              <a:t>ui</a:t>
            </a:r>
            <a:r>
              <a:rPr lang="en-US" altLang="ko-KR" dirty="0"/>
              <a:t>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&lt;version&gt;2.9.2&lt;/version&gt;</a:t>
            </a:r>
          </a:p>
          <a:p>
            <a:r>
              <a:rPr lang="en-US" altLang="ko-KR" dirty="0"/>
              <a:t>&lt;/dependency&gt;</a:t>
            </a:r>
          </a:p>
          <a:p>
            <a:endParaRPr lang="en-US" altLang="ko-KR" dirty="0"/>
          </a:p>
          <a:p>
            <a:r>
              <a:rPr lang="en-US" altLang="ko-KR" dirty="0"/>
              <a:t>- SwaggerConfig.java</a:t>
            </a:r>
          </a:p>
          <a:p>
            <a:r>
              <a:rPr lang="en-US" altLang="ko-KR" dirty="0"/>
              <a:t>@EnableSwagger2</a:t>
            </a:r>
          </a:p>
        </p:txBody>
      </p:sp>
    </p:spTree>
    <p:extLst>
      <p:ext uri="{BB962C8B-B14F-4D97-AF65-F5344CB8AC3E}">
        <p14:creationId xmlns:p14="http://schemas.microsoft.com/office/powerpoint/2010/main" val="364079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4322781" cy="369332"/>
          </a:xfrm>
        </p:spPr>
        <p:txBody>
          <a:bodyPr/>
          <a:lstStyle/>
          <a:p>
            <a:r>
              <a:rPr lang="en-US" altLang="ko-KR" dirty="0"/>
              <a:t>2.6 Spring Cloud Sleuth-</a:t>
            </a:r>
            <a:r>
              <a:rPr lang="en-US" altLang="ko-KR" dirty="0" err="1"/>
              <a:t>Zipkin</a:t>
            </a:r>
            <a:r>
              <a:rPr lang="en-US" altLang="ko-KR" dirty="0"/>
              <a:t> (1/3)</a:t>
            </a:r>
            <a:endParaRPr lang="ko-KR" altLang="en-US" dirty="0"/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MSA</a:t>
            </a:r>
            <a:r>
              <a:rPr lang="ko-KR" altLang="en-US" dirty="0"/>
              <a:t>환경에서 클라이언트의 호출은 내부적으로 여러 </a:t>
            </a:r>
            <a:r>
              <a:rPr lang="ko-KR" altLang="en-US" dirty="0" err="1"/>
              <a:t>마이크로서비스를</a:t>
            </a:r>
            <a:r>
              <a:rPr lang="ko-KR" altLang="en-US" dirty="0"/>
              <a:t> 거쳐서 일어나기 때문에 이를 추적하기 위한 연관 </a:t>
            </a:r>
            <a:r>
              <a:rPr lang="en-US" altLang="ko-KR" dirty="0"/>
              <a:t>ID</a:t>
            </a:r>
            <a:r>
              <a:rPr lang="ko-KR" altLang="en-US" dirty="0"/>
              <a:t>를 자동으로 생성해주는 것이 </a:t>
            </a:r>
            <a:r>
              <a:rPr lang="en-US" altLang="ko-KR" dirty="0"/>
              <a:t>Spring Cloud Sleuth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MSA </a:t>
            </a:r>
            <a:r>
              <a:rPr lang="ko-KR" altLang="en-US" dirty="0"/>
              <a:t>환경에서 서비스 호출을 모니터링할 수 있는 분산 환경 로그 </a:t>
            </a:r>
            <a:r>
              <a:rPr lang="ko-KR" altLang="en-US" dirty="0" err="1"/>
              <a:t>트레이싱</a:t>
            </a:r>
            <a:r>
              <a:rPr lang="ko-KR" altLang="en-US" dirty="0"/>
              <a:t> 시스템이 </a:t>
            </a:r>
            <a:r>
              <a:rPr lang="en-US" altLang="ko-KR" dirty="0" err="1"/>
              <a:t>Zipkin</a:t>
            </a:r>
            <a:endParaRPr lang="en-US" altLang="ko-KR" dirty="0"/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8051A0C-A5BB-4491-8720-5A8F73CA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CFCAEA-6B65-4198-93CC-6D723DA33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44" y="1874520"/>
            <a:ext cx="7591425" cy="95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EA4D1A-DD89-4F2E-A749-98710CE01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544" y="3329612"/>
            <a:ext cx="4052094" cy="38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3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4322781" cy="369332"/>
          </a:xfrm>
        </p:spPr>
        <p:txBody>
          <a:bodyPr/>
          <a:lstStyle/>
          <a:p>
            <a:r>
              <a:rPr lang="en-US" altLang="ko-KR" dirty="0"/>
              <a:t>2.6 Spring Cloud Sleuth-</a:t>
            </a:r>
            <a:r>
              <a:rPr lang="en-US" altLang="ko-KR" dirty="0" err="1"/>
              <a:t>Zipkin</a:t>
            </a:r>
            <a:r>
              <a:rPr lang="en-US" altLang="ko-KR" dirty="0"/>
              <a:t> (2/3)</a:t>
            </a:r>
            <a:endParaRPr lang="ko-KR" altLang="en-US" dirty="0"/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5839675" y="1978160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[Trace Id, Span </a:t>
            </a:r>
            <a:r>
              <a:rPr lang="en-US" altLang="ko-KR" dirty="0" err="1"/>
              <a:t>Id,,true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* </a:t>
            </a:r>
            <a:r>
              <a:rPr lang="en-US" altLang="ko-KR" dirty="0"/>
              <a:t>Span Id : gateway trace Id </a:t>
            </a:r>
          </a:p>
          <a:p>
            <a:r>
              <a:rPr lang="en-US" altLang="ko-KR" dirty="0"/>
              <a:t>      gateway </a:t>
            </a:r>
            <a:r>
              <a:rPr lang="ko-KR" altLang="en-US" dirty="0"/>
              <a:t>로그에서는 </a:t>
            </a:r>
            <a:r>
              <a:rPr lang="en-US" altLang="ko-KR" dirty="0"/>
              <a:t>Trace Id = Span Id</a:t>
            </a:r>
          </a:p>
          <a:p>
            <a:r>
              <a:rPr lang="ko-KR" altLang="en-US" dirty="0"/>
              <a:t>* </a:t>
            </a:r>
            <a:r>
              <a:rPr lang="en-US" altLang="ko-KR" dirty="0"/>
              <a:t>True : exportable (</a:t>
            </a:r>
            <a:r>
              <a:rPr lang="en-US" altLang="ko-KR" dirty="0" err="1"/>
              <a:t>zipkin</a:t>
            </a:r>
            <a:r>
              <a:rPr lang="ko-KR" altLang="en-US" dirty="0"/>
              <a:t>으로 결과값 전송 성공 여부</a:t>
            </a:r>
            <a:endParaRPr lang="en-US" altLang="ko-KR" dirty="0"/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8051A0C-A5BB-4491-8720-5A8F73CA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FC84B-B56F-4552-9DBE-11F56C20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8" y="1324647"/>
            <a:ext cx="4926012" cy="61633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960E87-26A9-4CAC-A3BB-34057D60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760" y="3814262"/>
            <a:ext cx="5453856" cy="305028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E20CF19-06A0-4A2C-87CF-76D3CB0703A2}"/>
              </a:ext>
            </a:extLst>
          </p:cNvPr>
          <p:cNvSpPr/>
          <p:nvPr/>
        </p:nvSpPr>
        <p:spPr>
          <a:xfrm>
            <a:off x="3544150" y="6176315"/>
            <a:ext cx="2295525" cy="5830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81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4322781" cy="369332"/>
          </a:xfrm>
        </p:spPr>
        <p:txBody>
          <a:bodyPr/>
          <a:lstStyle/>
          <a:p>
            <a:r>
              <a:rPr lang="en-US" altLang="ko-KR" dirty="0"/>
              <a:t>2.6 Spring Cloud Sleuth-</a:t>
            </a:r>
            <a:r>
              <a:rPr lang="en-US" altLang="ko-KR" dirty="0" err="1"/>
              <a:t>Zipkin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8051A0C-A5BB-4491-8720-5A8F73CA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E0699E-E6AD-4A99-B7C0-8994393B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7" y="1219445"/>
            <a:ext cx="8650514" cy="2805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03D895-2568-4061-911A-FE6AA247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87" y="4244096"/>
            <a:ext cx="9289143" cy="2022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F1876B-E6D7-4B1D-AE59-A88379B0D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711" y="3263874"/>
            <a:ext cx="3972945" cy="398284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F7B0239-EC33-42A1-B98B-A7A2022CCF41}"/>
              </a:ext>
            </a:extLst>
          </p:cNvPr>
          <p:cNvSpPr/>
          <p:nvPr/>
        </p:nvSpPr>
        <p:spPr>
          <a:xfrm>
            <a:off x="1270225" y="3379877"/>
            <a:ext cx="906917" cy="15094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09A7B6B-F733-46D0-907B-5E17833D3A4C}"/>
              </a:ext>
            </a:extLst>
          </p:cNvPr>
          <p:cNvSpPr/>
          <p:nvPr/>
        </p:nvSpPr>
        <p:spPr>
          <a:xfrm>
            <a:off x="4034971" y="5760894"/>
            <a:ext cx="2032000" cy="72455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48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2916948" cy="369332"/>
          </a:xfrm>
        </p:spPr>
        <p:txBody>
          <a:bodyPr/>
          <a:lstStyle/>
          <a:p>
            <a:r>
              <a:rPr lang="en-US" altLang="ko-KR" dirty="0"/>
              <a:t>2.7 Spring Cloud </a:t>
            </a:r>
            <a:r>
              <a:rPr lang="en-US" altLang="ko-KR" dirty="0" err="1"/>
              <a:t>Hystrix</a:t>
            </a:r>
            <a:endParaRPr lang="ko-KR" altLang="en-US" dirty="0"/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8051A0C-A5BB-4491-8720-5A8F73CA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7AE243-C766-4E96-AB4D-1A086359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7" y="2050582"/>
            <a:ext cx="4702628" cy="28972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6C27C3-8013-44B0-83E2-F7D440757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429" y="1735665"/>
            <a:ext cx="5068477" cy="3605589"/>
          </a:xfrm>
          <a:prstGeom prst="rect">
            <a:avLst/>
          </a:prstGeom>
        </p:spPr>
      </p:pic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문제가 있는 </a:t>
            </a:r>
            <a:r>
              <a:rPr lang="ko-KR" altLang="en-US" dirty="0" err="1"/>
              <a:t>마이크로서비스로의</a:t>
            </a:r>
            <a:r>
              <a:rPr lang="ko-KR" altLang="en-US" dirty="0"/>
              <a:t> 트래픽을 차단하여 전체서비스가 느려지거나 </a:t>
            </a:r>
            <a:r>
              <a:rPr lang="ko-KR" altLang="en-US" dirty="0" err="1"/>
              <a:t>중단되는것을</a:t>
            </a:r>
            <a:r>
              <a:rPr lang="ko-KR" altLang="en-US" dirty="0"/>
              <a:t> 미리 방지하기 위해 필요 </a:t>
            </a:r>
            <a:r>
              <a:rPr lang="en-US" altLang="ko-KR" dirty="0"/>
              <a:t>: </a:t>
            </a:r>
            <a:r>
              <a:rPr lang="ko-KR" altLang="en-US" sz="1600" dirty="0"/>
              <a:t>실제 </a:t>
            </a:r>
            <a:r>
              <a:rPr lang="ko-KR" altLang="en-US" sz="1600" dirty="0" err="1"/>
              <a:t>개발할때는</a:t>
            </a:r>
            <a:r>
              <a:rPr lang="ko-KR" altLang="en-US" sz="1600" dirty="0"/>
              <a:t> </a:t>
            </a:r>
            <a:r>
              <a:rPr lang="en-US" altLang="ko-KR" sz="1600" dirty="0"/>
              <a:t>Consumer</a:t>
            </a:r>
            <a:r>
              <a:rPr lang="ko-KR" altLang="en-US" sz="1600" dirty="0" err="1"/>
              <a:t>마이크로서비스에</a:t>
            </a:r>
            <a:r>
              <a:rPr lang="ko-KR" altLang="en-US" sz="1600" dirty="0"/>
              <a:t> </a:t>
            </a:r>
            <a:r>
              <a:rPr lang="en-US" altLang="ko-KR" sz="1600" dirty="0" err="1"/>
              <a:t>Hystrix</a:t>
            </a:r>
            <a:r>
              <a:rPr lang="en-US" altLang="ko-KR" sz="1600" dirty="0"/>
              <a:t> client</a:t>
            </a:r>
            <a:r>
              <a:rPr lang="ko-KR" altLang="en-US" sz="1600" dirty="0"/>
              <a:t>를 추가</a:t>
            </a:r>
            <a:endParaRPr lang="en-US" altLang="ko-KR" sz="1600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dirty="0"/>
              <a:t>정상적 응답이 오면 </a:t>
            </a:r>
            <a:r>
              <a:rPr lang="en-US" altLang="ko-KR" sz="1400" dirty="0"/>
              <a:t>Circuit breaker</a:t>
            </a:r>
            <a:r>
              <a:rPr lang="ko-KR" altLang="en-US" sz="1400" dirty="0"/>
              <a:t>는 계속 </a:t>
            </a:r>
            <a:r>
              <a:rPr lang="en-US" altLang="ko-KR" sz="1400" dirty="0"/>
              <a:t>'CLOSED'</a:t>
            </a:r>
            <a:r>
              <a:rPr lang="ko-KR" altLang="en-US" sz="1400" dirty="0"/>
              <a:t>상태임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/>
              <a:t>일정횟수 이상 비정상적 응답이 오면 </a:t>
            </a:r>
            <a:r>
              <a:rPr lang="en-US" altLang="ko-KR" sz="1400" dirty="0"/>
              <a:t>Circuit Breaker</a:t>
            </a:r>
            <a:r>
              <a:rPr lang="ko-KR" altLang="en-US" sz="1400" dirty="0"/>
              <a:t>는 </a:t>
            </a:r>
            <a:r>
              <a:rPr lang="en-US" altLang="ko-KR" sz="1400" dirty="0"/>
              <a:t>'OPEN'</a:t>
            </a:r>
            <a:r>
              <a:rPr lang="ko-KR" altLang="en-US" sz="1400" dirty="0"/>
              <a:t>상태가 됨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dirty="0"/>
              <a:t>     </a:t>
            </a:r>
            <a:r>
              <a:rPr lang="ko-KR" altLang="en-US" sz="1400" dirty="0"/>
              <a:t>더 이상 </a:t>
            </a:r>
            <a:r>
              <a:rPr lang="en-US" altLang="ko-KR" sz="1400" dirty="0"/>
              <a:t>Producer</a:t>
            </a:r>
            <a:r>
              <a:rPr lang="ko-KR" altLang="en-US" sz="1400" dirty="0" err="1"/>
              <a:t>마이크로서비스를</a:t>
            </a:r>
            <a:r>
              <a:rPr lang="ko-KR" altLang="en-US" sz="1400" dirty="0"/>
              <a:t> 호출하지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빠른 실패</a:t>
            </a:r>
            <a:r>
              <a:rPr lang="en-US" altLang="ko-KR" sz="1400" dirty="0"/>
              <a:t>(Fast failing)</a:t>
            </a:r>
            <a:r>
              <a:rPr lang="ko-KR" altLang="en-US" sz="1400" dirty="0"/>
              <a:t>를 위한 </a:t>
            </a:r>
            <a:r>
              <a:rPr lang="en-US" altLang="ko-KR" sz="1400" dirty="0"/>
              <a:t>Fallback method</a:t>
            </a:r>
            <a:r>
              <a:rPr lang="ko-KR" altLang="en-US" sz="1400" dirty="0"/>
              <a:t>를 호출함</a:t>
            </a:r>
            <a:r>
              <a:rPr lang="en-US" altLang="ko-KR" sz="1400" dirty="0"/>
              <a:t>.  Fallback method</a:t>
            </a:r>
            <a:r>
              <a:rPr lang="ko-KR" altLang="en-US" sz="1400" dirty="0"/>
              <a:t>는 에러메시지나 </a:t>
            </a:r>
            <a:r>
              <a:rPr lang="ko-KR" altLang="en-US" sz="1400" dirty="0" err="1"/>
              <a:t>캐싱된</a:t>
            </a:r>
            <a:r>
              <a:rPr lang="ko-KR" altLang="en-US" sz="1400" dirty="0"/>
              <a:t> 결과를 </a:t>
            </a:r>
            <a:r>
              <a:rPr lang="ko-KR" altLang="en-US" sz="1400" dirty="0" err="1"/>
              <a:t>리턴함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dirty="0"/>
              <a:t>Circuit breaker</a:t>
            </a:r>
            <a:r>
              <a:rPr lang="ko-KR" altLang="en-US" sz="1400" dirty="0"/>
              <a:t>는 </a:t>
            </a:r>
            <a:r>
              <a:rPr lang="en-US" altLang="ko-KR" sz="1400" dirty="0"/>
              <a:t>OPEN</a:t>
            </a:r>
            <a:r>
              <a:rPr lang="ko-KR" altLang="en-US" sz="1400" dirty="0"/>
              <a:t>된 상태에서 일정시간이 지나면 </a:t>
            </a:r>
            <a:r>
              <a:rPr lang="en-US" altLang="ko-KR" sz="1400" dirty="0"/>
              <a:t>Producer</a:t>
            </a:r>
            <a:r>
              <a:rPr lang="ko-KR" altLang="en-US" sz="1400" dirty="0" err="1"/>
              <a:t>마이크로서비스를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번 호출함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dirty="0"/>
              <a:t>    </a:t>
            </a:r>
            <a:r>
              <a:rPr lang="ko-KR" altLang="en-US" sz="1400" dirty="0"/>
              <a:t>정상적 결과가 오면</a:t>
            </a:r>
            <a:r>
              <a:rPr lang="en-US" altLang="ko-KR" sz="1400" dirty="0"/>
              <a:t>, Circuit Breaker</a:t>
            </a:r>
            <a:r>
              <a:rPr lang="ko-KR" altLang="en-US" sz="1400" dirty="0"/>
              <a:t>의 상태를 </a:t>
            </a:r>
            <a:r>
              <a:rPr lang="en-US" altLang="ko-KR" sz="1400" dirty="0"/>
              <a:t>'CLOSED'</a:t>
            </a:r>
            <a:r>
              <a:rPr lang="ko-KR" altLang="en-US" sz="1400" dirty="0"/>
              <a:t>로 바꾸고</a:t>
            </a:r>
            <a:r>
              <a:rPr lang="en-US" altLang="ko-KR" sz="1400" dirty="0"/>
              <a:t>, Producer</a:t>
            </a:r>
            <a:r>
              <a:rPr lang="ko-KR" altLang="en-US" sz="1400" dirty="0" err="1"/>
              <a:t>마이크로서비스를</a:t>
            </a:r>
            <a:r>
              <a:rPr lang="ko-KR" altLang="en-US" sz="1400" dirty="0"/>
              <a:t> 호출하기 시작함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400" dirty="0"/>
              <a:t>     </a:t>
            </a:r>
            <a:r>
              <a:rPr lang="ko-KR" altLang="en-US" sz="1400" dirty="0"/>
              <a:t>비정상적 결과가 오면</a:t>
            </a:r>
            <a:r>
              <a:rPr lang="en-US" altLang="ko-KR" sz="1400" dirty="0"/>
              <a:t>, OPEN</a:t>
            </a:r>
            <a:r>
              <a:rPr lang="ko-KR" altLang="en-US" sz="1400" dirty="0"/>
              <a:t>된 상태에서 일정시간이 경과했는지 계산하는 타이머를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초기화함</a:t>
            </a:r>
            <a:r>
              <a:rPr lang="en-US" altLang="ko-KR" sz="1400" dirty="0"/>
              <a:t>.</a:t>
            </a:r>
          </a:p>
          <a:p>
            <a:r>
              <a:rPr lang="en-US" altLang="ko-KR" dirty="0">
                <a:hlinkClick r:id="rId5"/>
              </a:rPr>
              <a:t>https://happycloud-lee.tistory.com/215</a:t>
            </a:r>
            <a:r>
              <a:rPr lang="en-US" altLang="ko-KR" dirty="0"/>
              <a:t>      </a:t>
            </a:r>
            <a:r>
              <a:rPr lang="en-US" altLang="ko-KR" dirty="0">
                <a:hlinkClick r:id="rId6"/>
              </a:rPr>
              <a:t>https://sabarada.tistory.com/52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ED6DB-A56D-4905-8020-57267CD5705B}"/>
              </a:ext>
            </a:extLst>
          </p:cNvPr>
          <p:cNvSpPr txBox="1"/>
          <p:nvPr/>
        </p:nvSpPr>
        <p:spPr>
          <a:xfrm>
            <a:off x="2219476" y="1246535"/>
            <a:ext cx="6468759" cy="6186309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O. </a:t>
            </a:r>
            <a:r>
              <a:rPr lang="en-US" altLang="ko-KR" sz="1200" b="1" dirty="0" err="1"/>
              <a:t>Hystrix</a:t>
            </a:r>
            <a:r>
              <a:rPr lang="en-US" altLang="ko-KR" sz="1200" b="1" dirty="0"/>
              <a:t> client</a:t>
            </a:r>
          </a:p>
          <a:p>
            <a:r>
              <a:rPr lang="en-US" altLang="ko-KR" sz="1200" dirty="0"/>
              <a:t>- pom.xml</a:t>
            </a:r>
          </a:p>
          <a:p>
            <a:r>
              <a:rPr lang="en-US" altLang="ko-KR" sz="1200" dirty="0"/>
              <a:t>&lt;dependency&gt;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org.springframework.cloud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&gt;spring-cloud-starter-</a:t>
            </a:r>
            <a:r>
              <a:rPr lang="en-US" altLang="ko-KR" sz="1200" dirty="0" err="1"/>
              <a:t>hystrix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&lt;/dependency&gt;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Application.java</a:t>
            </a:r>
          </a:p>
          <a:p>
            <a:r>
              <a:rPr lang="en-US" altLang="ko-KR" sz="1200" dirty="0"/>
              <a:t>@EnableCircuitBreaker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CoffeeDomain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  @Autowired</a:t>
            </a:r>
          </a:p>
          <a:p>
            <a:r>
              <a:rPr lang="en-US" altLang="ko-KR" sz="1200" dirty="0"/>
              <a:t>  private </a:t>
            </a:r>
            <a:r>
              <a:rPr lang="en-US" altLang="ko-KR" sz="1200" dirty="0" err="1"/>
              <a:t>RestTemplate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coffeeRestTemplate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</a:t>
            </a:r>
          </a:p>
          <a:p>
            <a:r>
              <a:rPr lang="en-US" altLang="ko-KR" sz="1200" dirty="0"/>
              <a:t>  @Value("${hystrix_producer_host:http://localhost:8013}")</a:t>
            </a:r>
          </a:p>
          <a:p>
            <a:r>
              <a:rPr lang="en-US" altLang="ko-KR" sz="1200" dirty="0"/>
              <a:t>  private String </a:t>
            </a:r>
            <a:r>
              <a:rPr lang="en-US" altLang="ko-KR" sz="1200" dirty="0" err="1"/>
              <a:t>hystrixProducerHost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</a:t>
            </a:r>
          </a:p>
          <a:p>
            <a:r>
              <a:rPr lang="en-US" altLang="ko-KR" sz="1200" dirty="0"/>
              <a:t>  @HystrixCommand(fallbackMethod="getCoffeeFallback")</a:t>
            </a:r>
          </a:p>
          <a:p>
            <a:r>
              <a:rPr lang="en-US" altLang="ko-KR" sz="1200" dirty="0"/>
              <a:t>  public List&lt;String&gt; </a:t>
            </a:r>
            <a:r>
              <a:rPr lang="en-US" altLang="ko-KR" sz="1200" dirty="0" err="1"/>
              <a:t>getCoffees</a:t>
            </a:r>
            <a:r>
              <a:rPr lang="en-US" altLang="ko-KR" sz="1200" dirty="0"/>
              <a:t>(String param) {</a:t>
            </a:r>
          </a:p>
          <a:p>
            <a:r>
              <a:rPr lang="en-US" altLang="ko-KR" sz="1200" dirty="0"/>
              <a:t>    String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hystrixProducerHost</a:t>
            </a:r>
            <a:r>
              <a:rPr lang="en-US" altLang="ko-KR" sz="1200" dirty="0"/>
              <a:t>+"/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/coffees/"+param;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("call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=&gt;"+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return </a:t>
            </a:r>
            <a:r>
              <a:rPr lang="en-US" altLang="ko-KR" sz="1200" dirty="0" err="1"/>
              <a:t>coffeeRestTemplate</a:t>
            </a:r>
            <a:endParaRPr lang="en-US" altLang="ko-KR" sz="1200" dirty="0"/>
          </a:p>
          <a:p>
            <a:r>
              <a:rPr lang="en-US" altLang="ko-KR" sz="1200" dirty="0"/>
              <a:t>                  .exchange(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HttpMethod.GET</a:t>
            </a:r>
            <a:r>
              <a:rPr lang="en-US" altLang="ko-KR" sz="1200" dirty="0"/>
              <a:t>, null, new </a:t>
            </a:r>
            <a:r>
              <a:rPr lang="en-US" altLang="ko-KR" sz="1200" dirty="0" err="1"/>
              <a:t>ParameterizedTypeReference</a:t>
            </a:r>
            <a:r>
              <a:rPr lang="en-US" altLang="ko-KR" sz="1200" dirty="0"/>
              <a:t>&lt;List &lt;String&gt;&gt;() {})</a:t>
            </a:r>
          </a:p>
          <a:p>
            <a:r>
              <a:rPr lang="en-US" altLang="ko-KR" sz="1200" dirty="0"/>
              <a:t>                  .</a:t>
            </a:r>
            <a:r>
              <a:rPr lang="en-US" altLang="ko-KR" sz="1200" dirty="0" err="1"/>
              <a:t>getBody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}</a:t>
            </a:r>
          </a:p>
          <a:p>
            <a:r>
              <a:rPr lang="en-US" altLang="ko-KR" sz="1200" dirty="0"/>
              <a:t>	</a:t>
            </a:r>
          </a:p>
          <a:p>
            <a:r>
              <a:rPr lang="en-US" altLang="ko-KR" sz="1200" dirty="0"/>
              <a:t>  public List&lt;String&gt; </a:t>
            </a:r>
            <a:r>
              <a:rPr lang="en-US" altLang="ko-KR" sz="1200" dirty="0" err="1"/>
              <a:t>getCoffeeFallback</a:t>
            </a:r>
            <a:r>
              <a:rPr lang="en-US" altLang="ko-KR" sz="1200" dirty="0"/>
              <a:t>(String param, Throwable t) {</a:t>
            </a:r>
          </a:p>
          <a:p>
            <a:r>
              <a:rPr lang="en-US" altLang="ko-KR" sz="1200" dirty="0"/>
              <a:t>     </a:t>
            </a:r>
            <a:r>
              <a:rPr lang="en-US" altLang="ko-KR" sz="1200" dirty="0" err="1"/>
              <a:t>System.err.println</a:t>
            </a:r>
            <a:r>
              <a:rPr lang="en-US" altLang="ko-KR" sz="1200" dirty="0"/>
              <a:t>("###### ERROR =&gt;"+</a:t>
            </a:r>
            <a:r>
              <a:rPr lang="en-US" altLang="ko-KR" sz="1200" dirty="0" err="1"/>
              <a:t>t.toString</a:t>
            </a:r>
            <a:r>
              <a:rPr lang="en-US" altLang="ko-KR" sz="1200" dirty="0"/>
              <a:t>());</a:t>
            </a:r>
          </a:p>
          <a:p>
            <a:r>
              <a:rPr lang="en-US" altLang="ko-KR" sz="1200" dirty="0"/>
              <a:t>     return </a:t>
            </a:r>
            <a:r>
              <a:rPr lang="en-US" altLang="ko-KR" sz="1200" dirty="0" err="1"/>
              <a:t>Collections.emptyList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}</a:t>
            </a:r>
          </a:p>
          <a:p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38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1414" y="3907539"/>
            <a:ext cx="7418790" cy="6412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indent="-227184" fontAlgn="base">
              <a:lnSpc>
                <a:spcPct val="120000"/>
              </a:lnSpc>
              <a:defRPr/>
            </a:pPr>
            <a:r>
              <a:rPr lang="ko-KR" altLang="en-US" sz="4000" spc="-15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고려 사항</a:t>
            </a:r>
            <a:endParaRPr lang="en-US" altLang="ko-KR" sz="4000" spc="-15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3952" y="2171466"/>
            <a:ext cx="1646285" cy="178157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-30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87156">
                      <a:prstClr val="white"/>
                    </a:gs>
                    <a:gs pos="78899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Ⅲ.</a:t>
            </a:r>
            <a:endParaRPr kumimoji="0" lang="ko-KR" altLang="en-US" sz="11500" b="0" i="0" u="none" strike="noStrike" kern="1200" cap="none" spc="-30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gradFill>
                <a:gsLst>
                  <a:gs pos="87156">
                    <a:prstClr val="white"/>
                  </a:gs>
                  <a:gs pos="78899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614" y="4731474"/>
            <a:ext cx="4594241" cy="1763560"/>
          </a:xfrm>
          <a:prstGeom prst="rect">
            <a:avLst/>
          </a:prstGeom>
          <a:noFill/>
          <a:effectLst/>
        </p:spPr>
        <p:txBody>
          <a:bodyPr wrap="square" anchor="t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1. </a:t>
            </a:r>
            <a:r>
              <a:rPr kumimoji="0" lang="ko-KR" altLang="en-US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마이크로서비스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자동 확장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2. </a:t>
            </a:r>
            <a:r>
              <a:rPr kumimoji="0" lang="ko-KR" altLang="en-US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마이크로서비스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로깅 및 모니터링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3. </a:t>
            </a:r>
            <a:r>
              <a:rPr kumimoji="0" lang="ko-KR" altLang="en-US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도커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컨테이너와 </a:t>
            </a:r>
            <a:r>
              <a:rPr kumimoji="0" lang="ko-KR" altLang="en-US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마이크로서비스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4. </a:t>
            </a:r>
            <a:r>
              <a:rPr kumimoji="0" lang="ko-KR" altLang="en-US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도커화된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ko-KR" altLang="en-US" b="0" i="0" u="none" strike="noStrike" kern="1200" cap="none" spc="-68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마이크로서비스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관리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32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4093552" cy="369332"/>
          </a:xfrm>
        </p:spPr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마이크로서비스</a:t>
            </a:r>
            <a:r>
              <a:rPr lang="ko-KR" altLang="en-US" dirty="0"/>
              <a:t> 자동 확장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서비스의 수준 합의서</a:t>
            </a:r>
            <a:r>
              <a:rPr lang="en-US" altLang="ko-KR" dirty="0"/>
              <a:t>(Service Level Agreement)</a:t>
            </a:r>
            <a:r>
              <a:rPr lang="ko-KR" altLang="en-US" dirty="0"/>
              <a:t>를 충족시키기 위해 자원 사용량을 기준으로 서비스를 복제하여 인스턴스 숫자를 자동으로 증가시키는 접근 방식</a:t>
            </a:r>
            <a:endParaRPr lang="en-US" altLang="ko-KR" dirty="0"/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8051A0C-A5BB-4491-8720-5A8F73CA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B8C6462-95BF-42F5-A640-6067C9020B0E}"/>
              </a:ext>
            </a:extLst>
          </p:cNvPr>
          <p:cNvGrpSpPr/>
          <p:nvPr/>
        </p:nvGrpSpPr>
        <p:grpSpPr>
          <a:xfrm>
            <a:off x="1163573" y="2980421"/>
            <a:ext cx="5599178" cy="1714590"/>
            <a:chOff x="1163573" y="2408921"/>
            <a:chExt cx="5599178" cy="17145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C40257-DE48-4DD2-8A76-61D6B5CEEB9E}"/>
                </a:ext>
              </a:extLst>
            </p:cNvPr>
            <p:cNvSpPr/>
            <p:nvPr/>
          </p:nvSpPr>
          <p:spPr>
            <a:xfrm>
              <a:off x="1163573" y="243160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모니터링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78171A-344D-4741-8FFB-503129E4A883}"/>
                </a:ext>
              </a:extLst>
            </p:cNvPr>
            <p:cNvSpPr/>
            <p:nvPr/>
          </p:nvSpPr>
          <p:spPr>
            <a:xfrm>
              <a:off x="2706623" y="310277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인스턴스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387AD84-4C6F-4A54-8BB7-6C21B768ADA1}"/>
                </a:ext>
              </a:extLst>
            </p:cNvPr>
            <p:cNvSpPr/>
            <p:nvPr/>
          </p:nvSpPr>
          <p:spPr>
            <a:xfrm>
              <a:off x="4125848" y="310277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인스턴스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D81F2E-AFF7-4EAD-9CF2-F8AFC080A0C2}"/>
                </a:ext>
              </a:extLst>
            </p:cNvPr>
            <p:cNvSpPr/>
            <p:nvPr/>
          </p:nvSpPr>
          <p:spPr>
            <a:xfrm>
              <a:off x="5545073" y="310277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인스턴스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27F20C29-A408-4FC1-A53E-D9EEED3FBD65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 rot="16200000" flipH="1">
              <a:off x="2030824" y="2680762"/>
              <a:ext cx="417386" cy="934211"/>
            </a:xfrm>
            <a:prstGeom prst="bentConnector2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8BF0A9FD-78E7-4E32-850A-F78620D8E149}"/>
                </a:ext>
              </a:extLst>
            </p:cNvPr>
            <p:cNvCxnSpPr>
              <a:cxnSpLocks/>
              <a:stCxn id="8" idx="2"/>
              <a:endCxn id="11" idx="2"/>
            </p:cNvCxnSpPr>
            <p:nvPr/>
          </p:nvCxnSpPr>
          <p:spPr>
            <a:xfrm rot="16200000" flipH="1">
              <a:off x="2917964" y="1793622"/>
              <a:ext cx="671170" cy="2962275"/>
            </a:xfrm>
            <a:prstGeom prst="bentConnector3">
              <a:avLst>
                <a:gd name="adj1" fmla="val 134060"/>
              </a:avLst>
            </a:prstGeom>
            <a:ln w="1905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29E4E958-0C42-4BC5-A44C-6B64DAC1B8CE}"/>
                </a:ext>
              </a:extLst>
            </p:cNvPr>
            <p:cNvCxnSpPr>
              <a:cxnSpLocks/>
              <a:stCxn id="8" idx="3"/>
              <a:endCxn id="12" idx="0"/>
            </p:cNvCxnSpPr>
            <p:nvPr/>
          </p:nvCxnSpPr>
          <p:spPr>
            <a:xfrm>
              <a:off x="2381251" y="2685391"/>
              <a:ext cx="3772661" cy="417385"/>
            </a:xfrm>
            <a:prstGeom prst="bentConnector2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5F122E-9475-432B-967C-6147078E0C3F}"/>
                </a:ext>
              </a:extLst>
            </p:cNvPr>
            <p:cNvSpPr txBox="1"/>
            <p:nvPr/>
          </p:nvSpPr>
          <p:spPr>
            <a:xfrm>
              <a:off x="1685925" y="3846512"/>
              <a:ext cx="1167307" cy="276999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CPU </a:t>
              </a:r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</a:rPr>
                <a:t>모니터링</a:t>
              </a:r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FA5CFE-7686-4181-A6FF-4263827E89A0}"/>
                </a:ext>
              </a:extLst>
            </p:cNvPr>
            <p:cNvSpPr txBox="1"/>
            <p:nvPr/>
          </p:nvSpPr>
          <p:spPr>
            <a:xfrm>
              <a:off x="2466975" y="2408921"/>
              <a:ext cx="1742785" cy="276999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CPU 60% </a:t>
              </a:r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</a:rPr>
                <a:t>이상이면 가동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7BD6650-643C-469D-9930-997AACAF2278}"/>
              </a:ext>
            </a:extLst>
          </p:cNvPr>
          <p:cNvSpPr txBox="1"/>
          <p:nvPr/>
        </p:nvSpPr>
        <p:spPr>
          <a:xfrm>
            <a:off x="809625" y="2057400"/>
            <a:ext cx="5865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자원 제약 조건 기반의 확장</a:t>
            </a:r>
            <a:endParaRPr lang="en-US" altLang="ko-KR" sz="1600" dirty="0"/>
          </a:p>
          <a:p>
            <a:r>
              <a:rPr lang="ko-KR" altLang="en-US" sz="1400" dirty="0"/>
              <a:t>     </a:t>
            </a:r>
            <a:r>
              <a:rPr lang="en-US" altLang="ko-KR" sz="1400" dirty="0"/>
              <a:t>: CPU, Memory, </a:t>
            </a:r>
            <a:r>
              <a:rPr lang="ko-KR" altLang="en-US" sz="1400" dirty="0"/>
              <a:t>디스크 등과 같은 자원 사용량을 기준으로 결정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ko-KR" altLang="en-US" sz="1400" dirty="0"/>
              <a:t>슬라이딩 윈도우</a:t>
            </a:r>
            <a:r>
              <a:rPr lang="en-US" altLang="ko-KR" sz="1400" dirty="0"/>
              <a:t>, </a:t>
            </a:r>
            <a:r>
              <a:rPr lang="ko-KR" altLang="en-US" sz="1400" dirty="0"/>
              <a:t>대기시간을 정해서 이를 넘어설 경우 서비스를 추가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8B23F-15BF-44DF-A053-ED5F3174CE80}"/>
              </a:ext>
            </a:extLst>
          </p:cNvPr>
          <p:cNvSpPr txBox="1"/>
          <p:nvPr/>
        </p:nvSpPr>
        <p:spPr>
          <a:xfrm>
            <a:off x="809625" y="4829175"/>
            <a:ext cx="76418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특정 기간 동안 확장</a:t>
            </a:r>
            <a:endParaRPr lang="en-US" altLang="ko-KR" sz="1600" dirty="0"/>
          </a:p>
          <a:p>
            <a:r>
              <a:rPr lang="ko-KR" altLang="en-US" sz="1400" dirty="0"/>
              <a:t>     </a:t>
            </a:r>
            <a:r>
              <a:rPr lang="en-US" altLang="ko-KR" sz="1400" dirty="0"/>
              <a:t>: </a:t>
            </a:r>
            <a:r>
              <a:rPr lang="ko-KR" altLang="en-US" sz="1400" dirty="0"/>
              <a:t>비즈니스적으로 특정 일자</a:t>
            </a:r>
            <a:r>
              <a:rPr lang="en-US" altLang="ko-KR" sz="1400" dirty="0"/>
              <a:t>, </a:t>
            </a:r>
            <a:r>
              <a:rPr lang="ko-KR" altLang="en-US" sz="1400" dirty="0"/>
              <a:t>월 또는 연도 같은 기간 동안에 집중적으로 발생하는 트래픽 처리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C041DA7-BD5B-4A45-BB17-9E450DA42B1F}"/>
              </a:ext>
            </a:extLst>
          </p:cNvPr>
          <p:cNvGrpSpPr/>
          <p:nvPr/>
        </p:nvGrpSpPr>
        <p:grpSpPr>
          <a:xfrm>
            <a:off x="1163573" y="5447219"/>
            <a:ext cx="5599178" cy="1201424"/>
            <a:chOff x="1163573" y="2408921"/>
            <a:chExt cx="5599178" cy="120142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2E1621E-AAA4-49FB-A9DC-44BCF6FB4251}"/>
                </a:ext>
              </a:extLst>
            </p:cNvPr>
            <p:cNvSpPr/>
            <p:nvPr/>
          </p:nvSpPr>
          <p:spPr>
            <a:xfrm>
              <a:off x="1163573" y="243160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모니터링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94DD5B-7DB1-4779-AB25-2B1B054A11CE}"/>
                </a:ext>
              </a:extLst>
            </p:cNvPr>
            <p:cNvSpPr/>
            <p:nvPr/>
          </p:nvSpPr>
          <p:spPr>
            <a:xfrm>
              <a:off x="2706623" y="310277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인스턴스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3F57329-62AD-42DE-8081-19C6CC255177}"/>
                </a:ext>
              </a:extLst>
            </p:cNvPr>
            <p:cNvSpPr/>
            <p:nvPr/>
          </p:nvSpPr>
          <p:spPr>
            <a:xfrm>
              <a:off x="4125848" y="310277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인스턴스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A4316C8-D522-4776-9476-319803A6805C}"/>
                </a:ext>
              </a:extLst>
            </p:cNvPr>
            <p:cNvSpPr/>
            <p:nvPr/>
          </p:nvSpPr>
          <p:spPr>
            <a:xfrm>
              <a:off x="5545073" y="310277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인스턴스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1B226627-0DC2-4DD7-B229-D4E7FBEEE77C}"/>
                </a:ext>
              </a:extLst>
            </p:cNvPr>
            <p:cNvCxnSpPr>
              <a:cxnSpLocks/>
              <a:stCxn id="40" idx="3"/>
              <a:endCxn id="44" idx="0"/>
            </p:cNvCxnSpPr>
            <p:nvPr/>
          </p:nvCxnSpPr>
          <p:spPr>
            <a:xfrm>
              <a:off x="2381251" y="2685391"/>
              <a:ext cx="3772661" cy="417385"/>
            </a:xfrm>
            <a:prstGeom prst="bentConnector2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97478C-078A-43A4-95BF-E79E3F2087A5}"/>
                </a:ext>
              </a:extLst>
            </p:cNvPr>
            <p:cNvSpPr txBox="1"/>
            <p:nvPr/>
          </p:nvSpPr>
          <p:spPr>
            <a:xfrm>
              <a:off x="2466975" y="2408921"/>
              <a:ext cx="1184940" cy="276999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08</a:t>
              </a:r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</a:rPr>
                <a:t>시에</a:t>
              </a:r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</a:rPr>
                <a:t>올린다</a:t>
              </a:r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BDF863-7253-4650-99B2-09966D40284B}"/>
                </a:ext>
              </a:extLst>
            </p:cNvPr>
            <p:cNvSpPr txBox="1"/>
            <p:nvPr/>
          </p:nvSpPr>
          <p:spPr>
            <a:xfrm>
              <a:off x="2466975" y="2708235"/>
              <a:ext cx="1184940" cy="276999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18</a:t>
              </a:r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</a:rPr>
                <a:t>시에</a:t>
              </a:r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</a:rPr>
                <a:t>내린다</a:t>
              </a:r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22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4093552" cy="369332"/>
          </a:xfrm>
        </p:spPr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마이크로서비스</a:t>
            </a:r>
            <a:r>
              <a:rPr lang="ko-KR" altLang="en-US" dirty="0"/>
              <a:t> 자동 확장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8051A0C-A5BB-4491-8720-5A8F73CA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D6650-643C-469D-9930-997AACAF2278}"/>
              </a:ext>
            </a:extLst>
          </p:cNvPr>
          <p:cNvSpPr txBox="1"/>
          <p:nvPr/>
        </p:nvSpPr>
        <p:spPr>
          <a:xfrm>
            <a:off x="809625" y="1304925"/>
            <a:ext cx="6219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메시지 큐 길이 기반의 확장</a:t>
            </a:r>
            <a:endParaRPr lang="en-US" altLang="ko-KR" sz="1600" dirty="0"/>
          </a:p>
          <a:p>
            <a:r>
              <a:rPr lang="ko-KR" altLang="en-US" sz="1400" dirty="0"/>
              <a:t>     </a:t>
            </a:r>
            <a:r>
              <a:rPr lang="en-US" altLang="ko-KR" sz="1400" dirty="0"/>
              <a:t>: </a:t>
            </a:r>
            <a:r>
              <a:rPr lang="ko-KR" altLang="en-US" sz="1400" dirty="0"/>
              <a:t>비동기 메시지 기반 </a:t>
            </a:r>
            <a:r>
              <a:rPr lang="ko-KR" altLang="en-US" sz="1400" dirty="0" err="1"/>
              <a:t>마이크로서비스의</a:t>
            </a:r>
            <a:r>
              <a:rPr lang="ko-KR" altLang="en-US" sz="1400" dirty="0"/>
              <a:t> 경우 메시지 큐 길이 기반의 확장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8B23F-15BF-44DF-A053-ED5F3174CE80}"/>
              </a:ext>
            </a:extLst>
          </p:cNvPr>
          <p:cNvSpPr txBox="1"/>
          <p:nvPr/>
        </p:nvSpPr>
        <p:spPr>
          <a:xfrm>
            <a:off x="809625" y="4114800"/>
            <a:ext cx="76418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비즈니스 파라미터 기반 확장</a:t>
            </a:r>
            <a:endParaRPr lang="en-US" altLang="ko-KR" sz="1600" dirty="0"/>
          </a:p>
          <a:p>
            <a:r>
              <a:rPr lang="ko-KR" altLang="en-US" sz="1400" dirty="0"/>
              <a:t>     </a:t>
            </a:r>
            <a:r>
              <a:rPr lang="en-US" altLang="ko-KR" sz="1400" dirty="0"/>
              <a:t>: </a:t>
            </a:r>
            <a:r>
              <a:rPr lang="ko-KR" altLang="en-US" sz="1400" dirty="0"/>
              <a:t>비즈니스적으로 특정 일자</a:t>
            </a:r>
            <a:r>
              <a:rPr lang="en-US" altLang="ko-KR" sz="1400" dirty="0"/>
              <a:t>, </a:t>
            </a:r>
            <a:r>
              <a:rPr lang="ko-KR" altLang="en-US" sz="1400" dirty="0"/>
              <a:t>월 또는 연도 같은 기간 동안에 집중적으로 발생하는 트래픽 처리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3E25930-48FA-4EBA-AB02-C57F37FB657E}"/>
              </a:ext>
            </a:extLst>
          </p:cNvPr>
          <p:cNvGrpSpPr/>
          <p:nvPr/>
        </p:nvGrpSpPr>
        <p:grpSpPr>
          <a:xfrm>
            <a:off x="1163573" y="1974406"/>
            <a:ext cx="5599178" cy="1996705"/>
            <a:chOff x="1163573" y="1974406"/>
            <a:chExt cx="5599178" cy="19967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C40257-DE48-4DD2-8A76-61D6B5CEEB9E}"/>
                </a:ext>
              </a:extLst>
            </p:cNvPr>
            <p:cNvSpPr/>
            <p:nvPr/>
          </p:nvSpPr>
          <p:spPr>
            <a:xfrm>
              <a:off x="1163573" y="227920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모니터링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78171A-344D-4741-8FFB-503129E4A883}"/>
                </a:ext>
              </a:extLst>
            </p:cNvPr>
            <p:cNvSpPr/>
            <p:nvPr/>
          </p:nvSpPr>
          <p:spPr>
            <a:xfrm>
              <a:off x="2706623" y="295037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인스턴스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387AD84-4C6F-4A54-8BB7-6C21B768ADA1}"/>
                </a:ext>
              </a:extLst>
            </p:cNvPr>
            <p:cNvSpPr/>
            <p:nvPr/>
          </p:nvSpPr>
          <p:spPr>
            <a:xfrm>
              <a:off x="4125848" y="295037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인스턴스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D81F2E-AFF7-4EAD-9CF2-F8AFC080A0C2}"/>
                </a:ext>
              </a:extLst>
            </p:cNvPr>
            <p:cNvSpPr/>
            <p:nvPr/>
          </p:nvSpPr>
          <p:spPr>
            <a:xfrm>
              <a:off x="5545073" y="2950376"/>
              <a:ext cx="1217678" cy="50756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인스턴스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27F20C29-A408-4FC1-A53E-D9EEED3FBD65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 rot="16200000" flipH="1">
              <a:off x="2030824" y="2528362"/>
              <a:ext cx="417386" cy="934211"/>
            </a:xfrm>
            <a:prstGeom prst="bentConnector2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8BF0A9FD-78E7-4E32-850A-F78620D8E149}"/>
                </a:ext>
              </a:extLst>
            </p:cNvPr>
            <p:cNvCxnSpPr>
              <a:cxnSpLocks/>
              <a:stCxn id="8" idx="2"/>
              <a:endCxn id="12" idx="2"/>
            </p:cNvCxnSpPr>
            <p:nvPr/>
          </p:nvCxnSpPr>
          <p:spPr>
            <a:xfrm rot="16200000" flipH="1">
              <a:off x="3627577" y="931610"/>
              <a:ext cx="671170" cy="4381500"/>
            </a:xfrm>
            <a:prstGeom prst="bentConnector3">
              <a:avLst>
                <a:gd name="adj1" fmla="val 134060"/>
              </a:avLst>
            </a:prstGeom>
            <a:ln w="1905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5F122E-9475-432B-967C-6147078E0C3F}"/>
                </a:ext>
              </a:extLst>
            </p:cNvPr>
            <p:cNvSpPr txBox="1"/>
            <p:nvPr/>
          </p:nvSpPr>
          <p:spPr>
            <a:xfrm>
              <a:off x="1685925" y="3694112"/>
              <a:ext cx="2751074" cy="276999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</a:rPr>
                <a:t>큐 길이가 </a:t>
              </a:r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100 </a:t>
              </a:r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</a:rPr>
                <a:t>이상이면 인스턴스 추가</a:t>
              </a:r>
            </a:p>
          </p:txBody>
        </p:sp>
        <p:sp>
          <p:nvSpPr>
            <p:cNvPr id="2" name="순서도: 자기 디스크 1">
              <a:extLst>
                <a:ext uri="{FF2B5EF4-FFF2-40B4-BE49-F238E27FC236}">
                  <a16:creationId xmlns:a16="http://schemas.microsoft.com/office/drawing/2014/main" id="{4F17B378-F1D0-45E2-9F6F-7384DED88F96}"/>
                </a:ext>
              </a:extLst>
            </p:cNvPr>
            <p:cNvSpPr/>
            <p:nvPr/>
          </p:nvSpPr>
          <p:spPr>
            <a:xfrm>
              <a:off x="4057650" y="1974406"/>
              <a:ext cx="1343025" cy="507567"/>
            </a:xfrm>
            <a:prstGeom prst="flowChartMagneticDisk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B0B4795C-1C3D-411E-BA0D-526257645CAF}"/>
                </a:ext>
              </a:extLst>
            </p:cNvPr>
            <p:cNvCxnSpPr>
              <a:cxnSpLocks/>
              <a:stCxn id="10" idx="0"/>
              <a:endCxn id="2" idx="2"/>
            </p:cNvCxnSpPr>
            <p:nvPr/>
          </p:nvCxnSpPr>
          <p:spPr>
            <a:xfrm rot="5400000" flipH="1" flipV="1">
              <a:off x="3325463" y="2218189"/>
              <a:ext cx="722186" cy="742188"/>
            </a:xfrm>
            <a:prstGeom prst="bentConnector2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8791610A-1D88-4BEF-8477-1841EB1BDE89}"/>
                </a:ext>
              </a:extLst>
            </p:cNvPr>
            <p:cNvCxnSpPr>
              <a:cxnSpLocks/>
              <a:stCxn id="11" idx="0"/>
              <a:endCxn id="2" idx="3"/>
            </p:cNvCxnSpPr>
            <p:nvPr/>
          </p:nvCxnSpPr>
          <p:spPr>
            <a:xfrm rot="16200000" flipV="1">
              <a:off x="4497724" y="2713413"/>
              <a:ext cx="468403" cy="552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BFD44B98-A70E-46A1-9B09-4B2BF9E993D4}"/>
                </a:ext>
              </a:extLst>
            </p:cNvPr>
            <p:cNvCxnSpPr>
              <a:cxnSpLocks/>
              <a:stCxn id="12" idx="0"/>
              <a:endCxn id="2" idx="4"/>
            </p:cNvCxnSpPr>
            <p:nvPr/>
          </p:nvCxnSpPr>
          <p:spPr>
            <a:xfrm rot="16200000" flipV="1">
              <a:off x="5416201" y="2212664"/>
              <a:ext cx="722186" cy="753237"/>
            </a:xfrm>
            <a:prstGeom prst="bentConnector2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B0D76D78-05F0-4321-B9D6-87B1D95088CE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5400000" flipH="1" flipV="1">
              <a:off x="2804572" y="1026130"/>
              <a:ext cx="220917" cy="2285237"/>
            </a:xfrm>
            <a:prstGeom prst="bentConnector2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FE0A4B-39EC-494D-AA39-F1F5F8C032F3}"/>
                </a:ext>
              </a:extLst>
            </p:cNvPr>
            <p:cNvSpPr txBox="1"/>
            <p:nvPr/>
          </p:nvSpPr>
          <p:spPr>
            <a:xfrm>
              <a:off x="1885950" y="2027169"/>
              <a:ext cx="1024639" cy="276999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</a:rPr>
                <a:t>큐 길이 검사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3B393A-74A6-4566-A1BD-EAB6F5D27723}"/>
              </a:ext>
            </a:extLst>
          </p:cNvPr>
          <p:cNvGrpSpPr/>
          <p:nvPr/>
        </p:nvGrpSpPr>
        <p:grpSpPr>
          <a:xfrm>
            <a:off x="1123950" y="4733124"/>
            <a:ext cx="5638801" cy="2039344"/>
            <a:chOff x="1123950" y="4952199"/>
            <a:chExt cx="5638801" cy="203934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C041DA7-BD5B-4A45-BB17-9E450DA42B1F}"/>
                </a:ext>
              </a:extLst>
            </p:cNvPr>
            <p:cNvGrpSpPr/>
            <p:nvPr/>
          </p:nvGrpSpPr>
          <p:grpSpPr>
            <a:xfrm>
              <a:off x="1163573" y="5486178"/>
              <a:ext cx="5599178" cy="1505365"/>
              <a:chOff x="1163573" y="2104980"/>
              <a:chExt cx="5599178" cy="150536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2E1621E-AAA4-49FB-A9DC-44BCF6FB4251}"/>
                  </a:ext>
                </a:extLst>
              </p:cNvPr>
              <p:cNvSpPr/>
              <p:nvPr/>
            </p:nvSpPr>
            <p:spPr>
              <a:xfrm>
                <a:off x="1163573" y="2431606"/>
                <a:ext cx="1217678" cy="50756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모니터링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794DD5B-7DB1-4779-AB25-2B1B054A11CE}"/>
                  </a:ext>
                </a:extLst>
              </p:cNvPr>
              <p:cNvSpPr/>
              <p:nvPr/>
            </p:nvSpPr>
            <p:spPr>
              <a:xfrm>
                <a:off x="2706623" y="3102776"/>
                <a:ext cx="1217678" cy="50756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인스턴스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3F57329-62AD-42DE-8081-19C6CC255177}"/>
                  </a:ext>
                </a:extLst>
              </p:cNvPr>
              <p:cNvSpPr/>
              <p:nvPr/>
            </p:nvSpPr>
            <p:spPr>
              <a:xfrm>
                <a:off x="4125848" y="3102776"/>
                <a:ext cx="1217678" cy="50756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인스턴스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2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4316C8-D522-4776-9476-319803A6805C}"/>
                  </a:ext>
                </a:extLst>
              </p:cNvPr>
              <p:cNvSpPr/>
              <p:nvPr/>
            </p:nvSpPr>
            <p:spPr>
              <a:xfrm>
                <a:off x="5545073" y="3102776"/>
                <a:ext cx="1217678" cy="50756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인스턴스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3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1B226627-0DC2-4DD7-B229-D4E7FBEEE77C}"/>
                  </a:ext>
                </a:extLst>
              </p:cNvPr>
              <p:cNvCxnSpPr>
                <a:cxnSpLocks/>
                <a:stCxn id="40" idx="3"/>
                <a:endCxn id="44" idx="0"/>
              </p:cNvCxnSpPr>
              <p:nvPr/>
            </p:nvCxnSpPr>
            <p:spPr>
              <a:xfrm>
                <a:off x="2381251" y="2685391"/>
                <a:ext cx="3772661" cy="417385"/>
              </a:xfrm>
              <a:prstGeom prst="bentConnector2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97478C-078A-43A4-95BF-E79E3F2087A5}"/>
                  </a:ext>
                </a:extLst>
              </p:cNvPr>
              <p:cNvSpPr txBox="1"/>
              <p:nvPr/>
            </p:nvSpPr>
            <p:spPr>
              <a:xfrm>
                <a:off x="1795462" y="2104980"/>
                <a:ext cx="1332416" cy="276999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판매 마감 이벤트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BDF863-7253-4650-99B2-09966D40284B}"/>
                  </a:ext>
                </a:extLst>
              </p:cNvPr>
              <p:cNvSpPr txBox="1"/>
              <p:nvPr/>
            </p:nvSpPr>
            <p:spPr>
              <a:xfrm>
                <a:off x="3352800" y="2708235"/>
                <a:ext cx="2858475" cy="276999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판매 마감 이벤트 발생 시 인스턴스 추가</a:t>
                </a:r>
              </a:p>
            </p:txBody>
          </p:sp>
        </p:grpSp>
        <p:sp>
          <p:nvSpPr>
            <p:cNvPr id="48" name="순서도: 자기 디스크 47">
              <a:extLst>
                <a:ext uri="{FF2B5EF4-FFF2-40B4-BE49-F238E27FC236}">
                  <a16:creationId xmlns:a16="http://schemas.microsoft.com/office/drawing/2014/main" id="{7A3C12BA-BB97-4175-B256-D89A06ECD72C}"/>
                </a:ext>
              </a:extLst>
            </p:cNvPr>
            <p:cNvSpPr/>
            <p:nvPr/>
          </p:nvSpPr>
          <p:spPr>
            <a:xfrm>
              <a:off x="1123950" y="4952199"/>
              <a:ext cx="1343025" cy="507567"/>
            </a:xfrm>
            <a:prstGeom prst="flowChartMagneticDisk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2E4B73E4-4B06-4FBD-83F2-72B4779AA002}"/>
                </a:ext>
              </a:extLst>
            </p:cNvPr>
            <p:cNvCxnSpPr>
              <a:cxnSpLocks/>
              <a:stCxn id="40" idx="0"/>
              <a:endCxn id="48" idx="3"/>
            </p:cNvCxnSpPr>
            <p:nvPr/>
          </p:nvCxnSpPr>
          <p:spPr>
            <a:xfrm rot="5400000" flipH="1" flipV="1">
              <a:off x="1607418" y="5624760"/>
              <a:ext cx="353038" cy="2305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341B7AE-65D3-4B2D-B4E4-EF20A33B9B0D}"/>
              </a:ext>
            </a:extLst>
          </p:cNvPr>
          <p:cNvSpPr txBox="1"/>
          <p:nvPr/>
        </p:nvSpPr>
        <p:spPr>
          <a:xfrm>
            <a:off x="809625" y="6824525"/>
            <a:ext cx="39052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/>
              <a:t>예측에 의한 확장</a:t>
            </a:r>
            <a:endParaRPr lang="en-US" altLang="ko-KR" sz="1600" dirty="0"/>
          </a:p>
          <a:p>
            <a:r>
              <a:rPr lang="ko-KR" altLang="en-US" sz="1400" dirty="0"/>
              <a:t>     </a:t>
            </a:r>
            <a:r>
              <a:rPr lang="en-US" altLang="ko-KR" sz="1400" dirty="0"/>
              <a:t>: </a:t>
            </a:r>
            <a:r>
              <a:rPr lang="ko-KR" altLang="en-US" sz="1400" dirty="0"/>
              <a:t>인지 컴퓨팅 메커니즘을 통해 예측하고 확장</a:t>
            </a:r>
          </a:p>
        </p:txBody>
      </p:sp>
    </p:spTree>
    <p:extLst>
      <p:ext uri="{BB962C8B-B14F-4D97-AF65-F5344CB8AC3E}">
        <p14:creationId xmlns:p14="http://schemas.microsoft.com/office/powerpoint/2010/main" val="297575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4317973" cy="369332"/>
          </a:xfrm>
        </p:spPr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 err="1"/>
              <a:t>마이크로서비스</a:t>
            </a:r>
            <a:r>
              <a:rPr lang="ko-KR" altLang="en-US" dirty="0"/>
              <a:t> 로깅 및 모니터링</a:t>
            </a:r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모든 로그를 수집</a:t>
            </a:r>
            <a:r>
              <a:rPr lang="en-US" altLang="ko-KR" dirty="0"/>
              <a:t>/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트랜잭션의 추적</a:t>
            </a:r>
            <a:r>
              <a:rPr lang="en-US" altLang="ko-KR" dirty="0"/>
              <a:t>, </a:t>
            </a:r>
            <a:r>
              <a:rPr lang="ko-KR" altLang="en-US" dirty="0"/>
              <a:t>로그를 오랫동안 보관하고 예측</a:t>
            </a:r>
            <a:r>
              <a:rPr lang="en-US" altLang="ko-KR" dirty="0"/>
              <a:t>, </a:t>
            </a:r>
            <a:r>
              <a:rPr lang="ko-KR" altLang="en-US" dirty="0"/>
              <a:t>로컬시스템 의존성 제거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/</a:t>
            </a:r>
            <a:r>
              <a:rPr lang="ko-KR" altLang="en-US" dirty="0"/>
              <a:t>운영체제</a:t>
            </a:r>
            <a:r>
              <a:rPr lang="en-US" altLang="ko-KR" dirty="0"/>
              <a:t>/</a:t>
            </a:r>
            <a:r>
              <a:rPr lang="ko-KR" altLang="en-US" dirty="0" err="1"/>
              <a:t>마이크로서비스</a:t>
            </a:r>
            <a:r>
              <a:rPr lang="ko-KR" altLang="en-US" dirty="0"/>
              <a:t> 등 여러 소스의 로그 수집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중앙 집중형 로깅 필요</a:t>
            </a:r>
            <a:r>
              <a:rPr lang="en-US" altLang="ko-KR" dirty="0">
                <a:sym typeface="Wingdings" panose="05000000000000000000" pitchFamily="2" charset="2"/>
              </a:rPr>
              <a:t>(ELK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8051A0C-A5BB-4491-8720-5A8F73CA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CD6CC9-5417-44C5-A2BE-5851EC0E3C8F}"/>
              </a:ext>
            </a:extLst>
          </p:cNvPr>
          <p:cNvSpPr/>
          <p:nvPr/>
        </p:nvSpPr>
        <p:spPr>
          <a:xfrm>
            <a:off x="996156" y="2047834"/>
            <a:ext cx="1217678" cy="50756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마이크로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F1479C-5C3E-4957-B830-9EE185FFF02D}"/>
              </a:ext>
            </a:extLst>
          </p:cNvPr>
          <p:cNvSpPr/>
          <p:nvPr/>
        </p:nvSpPr>
        <p:spPr>
          <a:xfrm>
            <a:off x="996156" y="2555403"/>
            <a:ext cx="1217678" cy="50756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Logbak</a:t>
            </a:r>
            <a:r>
              <a:rPr lang="en-US" altLang="ko-KR" sz="1400" dirty="0">
                <a:solidFill>
                  <a:schemeClr val="tx1"/>
                </a:solidFill>
              </a:rPr>
              <a:t>/Log4j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appenders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AC6C10-0B37-47FE-83F9-D5392EEF0B37}"/>
              </a:ext>
            </a:extLst>
          </p:cNvPr>
          <p:cNvSpPr/>
          <p:nvPr/>
        </p:nvSpPr>
        <p:spPr>
          <a:xfrm>
            <a:off x="2616167" y="2050582"/>
            <a:ext cx="1217678" cy="101239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Logstash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로그 </a:t>
            </a:r>
            <a:r>
              <a:rPr lang="ko-KR" altLang="en-US" sz="1400" dirty="0" err="1">
                <a:solidFill>
                  <a:schemeClr val="tx1"/>
                </a:solidFill>
              </a:rPr>
              <a:t>적재기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54A3B58-E6F2-4AF8-974A-CBA167D9790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2213834" y="2556777"/>
            <a:ext cx="402333" cy="252411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D632E4-EB6D-45C5-A316-EFC46EC26769}"/>
              </a:ext>
            </a:extLst>
          </p:cNvPr>
          <p:cNvSpPr/>
          <p:nvPr/>
        </p:nvSpPr>
        <p:spPr>
          <a:xfrm>
            <a:off x="4236178" y="2050582"/>
            <a:ext cx="1217678" cy="101239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ElasticSearch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로그 저장소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812674-4E28-4B7D-AEBD-4E8F5C0D8578}"/>
              </a:ext>
            </a:extLst>
          </p:cNvPr>
          <p:cNvSpPr/>
          <p:nvPr/>
        </p:nvSpPr>
        <p:spPr>
          <a:xfrm>
            <a:off x="5842535" y="2050582"/>
            <a:ext cx="1217678" cy="101239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Kibana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대시보드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07DF0A7-FE5B-4DD4-A1BA-DDF74C2C8F66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33845" y="2556777"/>
            <a:ext cx="40233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3B24C8C2-84A8-4170-8D6F-24400A33F9BA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5453856" y="2556777"/>
            <a:ext cx="388679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내용 개체 틀 30">
            <a:extLst>
              <a:ext uri="{FF2B5EF4-FFF2-40B4-BE49-F238E27FC236}">
                <a16:creationId xmlns:a16="http://schemas.microsoft.com/office/drawing/2014/main" id="{7247D8BC-96C8-4EE0-9E8D-CD73C8A1959B}"/>
              </a:ext>
            </a:extLst>
          </p:cNvPr>
          <p:cNvSpPr txBox="1">
            <a:spLocks/>
          </p:cNvSpPr>
          <p:nvPr/>
        </p:nvSpPr>
        <p:spPr>
          <a:xfrm>
            <a:off x="651657" y="3654232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MSA</a:t>
            </a:r>
            <a:r>
              <a:rPr lang="ko-KR" altLang="en-US" dirty="0"/>
              <a:t>환경에서 클라이언트의 호출은 내부적으로 여러 </a:t>
            </a:r>
            <a:r>
              <a:rPr lang="ko-KR" altLang="en-US" dirty="0" err="1"/>
              <a:t>마이크로서비스를</a:t>
            </a:r>
            <a:r>
              <a:rPr lang="ko-KR" altLang="en-US" dirty="0"/>
              <a:t> 거쳐서 일어나기 때문에 이를 추적하여 모니터링하는 것이 필요함</a:t>
            </a:r>
            <a:r>
              <a:rPr lang="en-US" altLang="ko-KR" dirty="0"/>
              <a:t>(</a:t>
            </a:r>
            <a:r>
              <a:rPr lang="ko-KR" altLang="en-US" dirty="0"/>
              <a:t>지표</a:t>
            </a:r>
            <a:r>
              <a:rPr lang="en-US" altLang="ko-KR" dirty="0"/>
              <a:t>/</a:t>
            </a:r>
            <a:r>
              <a:rPr lang="ko-KR" altLang="en-US" dirty="0"/>
              <a:t>집계</a:t>
            </a:r>
            <a:r>
              <a:rPr lang="en-US" altLang="ko-KR" dirty="0"/>
              <a:t>/</a:t>
            </a:r>
            <a:r>
              <a:rPr lang="ko-KR" altLang="en-US" dirty="0"/>
              <a:t>유효성 검사</a:t>
            </a:r>
            <a:r>
              <a:rPr lang="en-US" altLang="ko-KR" dirty="0"/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2221EA-BEFE-43AD-BA48-9904C5273F33}"/>
              </a:ext>
            </a:extLst>
          </p:cNvPr>
          <p:cNvSpPr txBox="1"/>
          <p:nvPr/>
        </p:nvSpPr>
        <p:spPr>
          <a:xfrm>
            <a:off x="945526" y="1191731"/>
            <a:ext cx="6114687" cy="2308324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pom.xml</a:t>
            </a:r>
          </a:p>
          <a:p>
            <a:r>
              <a:rPr lang="en-US" altLang="ko-KR" sz="1200" dirty="0"/>
              <a:t>&lt;dependency&gt;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net.logstash.logback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logstash</a:t>
            </a:r>
            <a:r>
              <a:rPr lang="en-US" altLang="ko-KR" sz="1200" dirty="0"/>
              <a:t>-</a:t>
            </a:r>
            <a:r>
              <a:rPr lang="en-US" altLang="ko-KR" sz="1200" dirty="0" err="1"/>
              <a:t>logback</a:t>
            </a:r>
            <a:r>
              <a:rPr lang="en-US" altLang="ko-KR" sz="1200" dirty="0"/>
              <a:t>-encoder&lt;/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&lt;version&gt;4.6&lt;/version&gt;</a:t>
            </a:r>
          </a:p>
          <a:p>
            <a:r>
              <a:rPr lang="en-US" altLang="ko-KR" sz="1200" dirty="0"/>
              <a:t>&lt;/dependency&gt;	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logback.xml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appender</a:t>
            </a:r>
            <a:r>
              <a:rPr lang="en-US" altLang="ko-KR" sz="1200" dirty="0"/>
              <a:t> name=“stash” class=“</a:t>
            </a:r>
            <a:r>
              <a:rPr lang="en-US" altLang="ko-KR" sz="1200" dirty="0" err="1"/>
              <a:t>net.logstash.logback.appender.LogstashTcpSocketAppender</a:t>
            </a:r>
            <a:r>
              <a:rPr lang="en-US" altLang="ko-KR" sz="1200" dirty="0"/>
              <a:t>”&gt;</a:t>
            </a:r>
          </a:p>
          <a:p>
            <a:r>
              <a:rPr lang="en-US" altLang="ko-KR" sz="1200" dirty="0"/>
              <a:t>     &lt;destination&gt;localhost:4560&lt;/destination&gt;</a:t>
            </a:r>
          </a:p>
          <a:p>
            <a:r>
              <a:rPr lang="en-US" altLang="ko-KR" sz="1200" dirty="0"/>
              <a:t>     &lt;encoder class=“</a:t>
            </a:r>
            <a:r>
              <a:rPr lang="en-US" altLang="ko-KR" sz="1200" dirty="0" err="1"/>
              <a:t>net.logstash.logback.encoder.LogstashEncoder</a:t>
            </a:r>
            <a:r>
              <a:rPr lang="en-US" altLang="ko-KR" sz="1200" dirty="0"/>
              <a:t>” /&gt;</a:t>
            </a:r>
          </a:p>
          <a:p>
            <a:r>
              <a:rPr lang="en-US" altLang="ko-KR" sz="1200" dirty="0"/>
              <a:t>&lt;/</a:t>
            </a:r>
            <a:r>
              <a:rPr lang="en-US" altLang="ko-KR" sz="1200" dirty="0" err="1"/>
              <a:t>appender</a:t>
            </a:r>
            <a:r>
              <a:rPr lang="en-US" altLang="ko-KR" sz="1200" dirty="0"/>
              <a:t>&gt;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7C763B-8BCD-454A-9297-B501EF3B4B88}"/>
              </a:ext>
            </a:extLst>
          </p:cNvPr>
          <p:cNvSpPr/>
          <p:nvPr/>
        </p:nvSpPr>
        <p:spPr>
          <a:xfrm>
            <a:off x="996156" y="4586152"/>
            <a:ext cx="1479744" cy="107108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마이크로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서비스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0E108EB-55F6-4962-8B92-CB81FF761189}"/>
              </a:ext>
            </a:extLst>
          </p:cNvPr>
          <p:cNvSpPr/>
          <p:nvPr/>
        </p:nvSpPr>
        <p:spPr>
          <a:xfrm>
            <a:off x="1519739" y="5257800"/>
            <a:ext cx="1479744" cy="39943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hystrix.stream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BB3374D-6000-4D9B-B94C-05803953355D}"/>
              </a:ext>
            </a:extLst>
          </p:cNvPr>
          <p:cNvSpPr/>
          <p:nvPr/>
        </p:nvSpPr>
        <p:spPr>
          <a:xfrm>
            <a:off x="3987767" y="4588900"/>
            <a:ext cx="1217678" cy="101239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Turbine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80A583E-A6B3-4661-AEE9-EAF92428D718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2999483" y="5095095"/>
            <a:ext cx="988284" cy="36242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23A77DE-B4CA-4295-A5EE-117B05F42D86}"/>
              </a:ext>
            </a:extLst>
          </p:cNvPr>
          <p:cNvSpPr/>
          <p:nvPr/>
        </p:nvSpPr>
        <p:spPr>
          <a:xfrm>
            <a:off x="7569928" y="4588900"/>
            <a:ext cx="1217678" cy="81454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Turnine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대시보드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85A3949-30BB-4776-B9EB-C5221DD7D707}"/>
              </a:ext>
            </a:extLst>
          </p:cNvPr>
          <p:cNvSpPr/>
          <p:nvPr/>
        </p:nvSpPr>
        <p:spPr>
          <a:xfrm>
            <a:off x="4338127" y="5403449"/>
            <a:ext cx="1364142" cy="493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turbine.stream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8A4B1366-5097-44A4-96FF-ED63659E97DC}"/>
              </a:ext>
            </a:extLst>
          </p:cNvPr>
          <p:cNvCxnSpPr>
            <a:cxnSpLocks/>
            <a:stCxn id="60" idx="3"/>
            <a:endCxn id="59" idx="1"/>
          </p:cNvCxnSpPr>
          <p:nvPr/>
        </p:nvCxnSpPr>
        <p:spPr>
          <a:xfrm flipV="1">
            <a:off x="5702269" y="4996175"/>
            <a:ext cx="1867659" cy="65402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B5BB39C-ED3F-453A-8849-DCD27F4C14B8}"/>
              </a:ext>
            </a:extLst>
          </p:cNvPr>
          <p:cNvSpPr/>
          <p:nvPr/>
        </p:nvSpPr>
        <p:spPr>
          <a:xfrm>
            <a:off x="996156" y="5934078"/>
            <a:ext cx="1479744" cy="107108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마이크로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서비스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A679531-BA90-457B-87F7-DF179D86590F}"/>
              </a:ext>
            </a:extLst>
          </p:cNvPr>
          <p:cNvSpPr/>
          <p:nvPr/>
        </p:nvSpPr>
        <p:spPr>
          <a:xfrm>
            <a:off x="1519739" y="6605726"/>
            <a:ext cx="1479744" cy="39943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hystrix.stream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E9034651-0BD2-44BE-919C-8FA355A47ABE}"/>
              </a:ext>
            </a:extLst>
          </p:cNvPr>
          <p:cNvCxnSpPr>
            <a:cxnSpLocks/>
            <a:stCxn id="70" idx="3"/>
            <a:endCxn id="57" idx="1"/>
          </p:cNvCxnSpPr>
          <p:nvPr/>
        </p:nvCxnSpPr>
        <p:spPr>
          <a:xfrm flipV="1">
            <a:off x="2999483" y="5095095"/>
            <a:ext cx="988284" cy="1710348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C95C0A0F-F347-47F1-9051-CD2553A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27" y="5540709"/>
            <a:ext cx="2322222" cy="20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3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4233013" cy="369332"/>
          </a:xfrm>
        </p:spPr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 err="1"/>
              <a:t>도커</a:t>
            </a:r>
            <a:r>
              <a:rPr lang="ko-KR" altLang="en-US" dirty="0"/>
              <a:t> 컨테이너와 </a:t>
            </a:r>
            <a:r>
              <a:rPr lang="ko-KR" altLang="en-US" dirty="0" err="1"/>
              <a:t>마이크로서비스</a:t>
            </a:r>
            <a:endParaRPr lang="ko-KR" altLang="en-US" dirty="0"/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컨테이너는 하나의 애플리케이션을 실행하는데 필수적인 모든 실행 바이너리 파일과 라이브러리를 함께 패키징 한다</a:t>
            </a:r>
            <a:r>
              <a:rPr lang="en-US" altLang="ko-KR" dirty="0"/>
              <a:t>. </a:t>
            </a:r>
            <a:r>
              <a:rPr lang="ko-KR" altLang="en-US" dirty="0"/>
              <a:t>자신만의 파일 시스템</a:t>
            </a:r>
            <a:r>
              <a:rPr lang="en-US" altLang="ko-KR" dirty="0"/>
              <a:t>, IP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</a:t>
            </a:r>
            <a:r>
              <a:rPr lang="en-US" altLang="ko-KR" dirty="0"/>
              <a:t>, </a:t>
            </a:r>
            <a:r>
              <a:rPr lang="ko-KR" altLang="en-US" dirty="0"/>
              <a:t>내부 프로세스</a:t>
            </a:r>
            <a:r>
              <a:rPr lang="en-US" altLang="ko-KR" dirty="0"/>
              <a:t>, </a:t>
            </a:r>
            <a:r>
              <a:rPr lang="ko-KR" altLang="en-US" dirty="0"/>
              <a:t>네임스페이스</a:t>
            </a:r>
            <a:r>
              <a:rPr lang="en-US" altLang="ko-KR" dirty="0"/>
              <a:t>, OS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애플리케이션 실행 바이너리 파일</a:t>
            </a:r>
            <a:r>
              <a:rPr lang="en-US" altLang="ko-KR" dirty="0"/>
              <a:t>, </a:t>
            </a:r>
            <a:r>
              <a:rPr lang="ko-KR" altLang="en-US" dirty="0"/>
              <a:t>의존 라이브러리와 애플리케이션 환경설정까지 모두 포함할 수 있다</a:t>
            </a:r>
            <a:r>
              <a:rPr lang="en-US" altLang="ko-KR" dirty="0"/>
              <a:t>.</a:t>
            </a:r>
          </a:p>
        </p:txBody>
      </p:sp>
      <p:sp>
        <p:nvSpPr>
          <p:cNvPr id="26" name="슬라이드 번호 개체 틀 1">
            <a:extLst>
              <a:ext uri="{FF2B5EF4-FFF2-40B4-BE49-F238E27FC236}">
                <a16:creationId xmlns:a16="http://schemas.microsoft.com/office/drawing/2014/main" id="{FC27F0A9-F8D7-49F1-97AA-BB06209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AB3542-7FEE-4340-9CE6-AC659C8F9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71" y="2024157"/>
            <a:ext cx="4042569" cy="2303730"/>
          </a:xfrm>
          <a:prstGeom prst="rect">
            <a:avLst/>
          </a:prstGeom>
        </p:spPr>
      </p:pic>
      <p:sp>
        <p:nvSpPr>
          <p:cNvPr id="32" name="내용 개체 틀 30">
            <a:extLst>
              <a:ext uri="{FF2B5EF4-FFF2-40B4-BE49-F238E27FC236}">
                <a16:creationId xmlns:a16="http://schemas.microsoft.com/office/drawing/2014/main" id="{33CEA413-2C72-4369-A4D6-4CF0CA8F7F10}"/>
              </a:ext>
            </a:extLst>
          </p:cNvPr>
          <p:cNvSpPr txBox="1">
            <a:spLocks/>
          </p:cNvSpPr>
          <p:nvPr/>
        </p:nvSpPr>
        <p:spPr>
          <a:xfrm>
            <a:off x="651657" y="4372749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컨테이너의 장점</a:t>
            </a:r>
            <a:endParaRPr lang="en-US" altLang="ko-KR" dirty="0"/>
          </a:p>
          <a:p>
            <a:pPr marL="804123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자기 </a:t>
            </a:r>
            <a:r>
              <a:rPr lang="ko-KR" altLang="en-US" dirty="0" err="1"/>
              <a:t>완비적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실행 바이너리</a:t>
            </a:r>
            <a:r>
              <a:rPr lang="en-US" altLang="ko-KR" dirty="0"/>
              <a:t>, </a:t>
            </a:r>
            <a:r>
              <a:rPr lang="ko-KR" altLang="en-US" dirty="0"/>
              <a:t>의존 라이브러리</a:t>
            </a:r>
            <a:r>
              <a:rPr lang="en-US" altLang="ko-KR" dirty="0"/>
              <a:t>, </a:t>
            </a:r>
            <a:r>
              <a:rPr lang="ko-KR" altLang="en-US" dirty="0"/>
              <a:t>환경설정 등 실행에 필요한 모든 요소를 포함 </a:t>
            </a:r>
            <a:r>
              <a:rPr lang="en-US" altLang="ko-KR" dirty="0"/>
              <a:t>(12-Factor App</a:t>
            </a:r>
            <a:r>
              <a:rPr lang="ko-KR" altLang="en-US" dirty="0"/>
              <a:t>에 부합</a:t>
            </a:r>
            <a:r>
              <a:rPr lang="en-US" altLang="ko-KR" dirty="0"/>
              <a:t>)</a:t>
            </a:r>
          </a:p>
          <a:p>
            <a:pPr marL="804123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가벼움 </a:t>
            </a:r>
            <a:r>
              <a:rPr lang="en-US" altLang="ko-KR" dirty="0"/>
              <a:t>: </a:t>
            </a:r>
            <a:r>
              <a:rPr lang="ko-KR" altLang="en-US" dirty="0"/>
              <a:t>크기가 작다</a:t>
            </a:r>
            <a:r>
              <a:rPr lang="en-US" altLang="ko-KR" dirty="0"/>
              <a:t>. Alpine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메가도 안됨</a:t>
            </a:r>
            <a:endParaRPr lang="en-US" altLang="ko-KR" dirty="0"/>
          </a:p>
          <a:p>
            <a:pPr marL="804123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확장성 </a:t>
            </a:r>
            <a:r>
              <a:rPr lang="en-US" altLang="ko-KR" dirty="0"/>
              <a:t>: </a:t>
            </a:r>
            <a:r>
              <a:rPr lang="ko-KR" altLang="en-US" dirty="0"/>
              <a:t>이미지 크기가 작고 실행 시 </a:t>
            </a:r>
            <a:r>
              <a:rPr lang="en-US" altLang="ko-KR" dirty="0"/>
              <a:t>OS</a:t>
            </a:r>
            <a:r>
              <a:rPr lang="ko-KR" altLang="en-US" dirty="0"/>
              <a:t>부팅이 </a:t>
            </a:r>
            <a:r>
              <a:rPr lang="ko-KR" altLang="en-US" dirty="0" err="1"/>
              <a:t>필요없으므로</a:t>
            </a:r>
            <a:r>
              <a:rPr lang="ko-KR" altLang="en-US" dirty="0"/>
              <a:t> 빠르게 올리고 내릴 수 있어 탄력적 조절에 유리</a:t>
            </a:r>
            <a:endParaRPr lang="en-US" altLang="ko-KR" dirty="0"/>
          </a:p>
          <a:p>
            <a:pPr marL="804123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이식성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장비간 클라우드 서비스간 이식이 가능</a:t>
            </a:r>
            <a:endParaRPr lang="en-US" altLang="ko-KR" dirty="0"/>
          </a:p>
          <a:p>
            <a:pPr marL="804123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저렴한 라이선스 비용 </a:t>
            </a:r>
            <a:r>
              <a:rPr lang="en-US" altLang="ko-KR" dirty="0"/>
              <a:t>: </a:t>
            </a:r>
            <a:r>
              <a:rPr lang="ko-KR" altLang="en-US" dirty="0"/>
              <a:t>컨테이너는 </a:t>
            </a:r>
            <a:r>
              <a:rPr lang="en-US" altLang="ko-KR" dirty="0"/>
              <a:t>OS</a:t>
            </a:r>
            <a:r>
              <a:rPr lang="ko-KR" altLang="en-US" dirty="0"/>
              <a:t>를 공유하고 물리적 코어를 공유하므로 라이선스 비용이 덜 든다</a:t>
            </a:r>
            <a:r>
              <a:rPr lang="en-US" altLang="ko-KR" dirty="0"/>
              <a:t>.</a:t>
            </a:r>
          </a:p>
          <a:p>
            <a:pPr marL="804123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데브옵스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작고 가볍고 빌드 타임에 불변 컨테이너를 생성하여 여러 환경 사이에 이동하므로 </a:t>
            </a:r>
            <a:r>
              <a:rPr lang="en-US" altLang="ko-KR" dirty="0"/>
              <a:t>dev, </a:t>
            </a:r>
            <a:r>
              <a:rPr lang="en-US" altLang="ko-KR" dirty="0" err="1"/>
              <a:t>qa</a:t>
            </a:r>
            <a:r>
              <a:rPr lang="en-US" altLang="ko-KR" dirty="0"/>
              <a:t>, staging, production</a:t>
            </a:r>
            <a:r>
              <a:rPr lang="ko-KR" altLang="en-US" dirty="0"/>
              <a:t>에 적용이 용이 </a:t>
            </a:r>
            <a:endParaRPr lang="en-US" altLang="ko-KR" dirty="0"/>
          </a:p>
          <a:p>
            <a:pPr marL="804123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버전관리 </a:t>
            </a:r>
            <a:r>
              <a:rPr lang="en-US" altLang="ko-KR" dirty="0"/>
              <a:t>: </a:t>
            </a:r>
            <a:r>
              <a:rPr lang="ko-KR" altLang="en-US" dirty="0"/>
              <a:t>컨테이너 버전 관리</a:t>
            </a:r>
            <a:endParaRPr lang="en-US" altLang="ko-KR" dirty="0"/>
          </a:p>
          <a:p>
            <a:pPr marL="804123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재사용성 </a:t>
            </a:r>
            <a:r>
              <a:rPr lang="en-US" altLang="ko-KR" dirty="0"/>
              <a:t>: </a:t>
            </a:r>
            <a:r>
              <a:rPr lang="ko-KR" altLang="en-US" dirty="0"/>
              <a:t>컨테이너 이미지는 비슷한 다른 상황에서 재사용 가능</a:t>
            </a:r>
            <a:r>
              <a:rPr lang="en-US" altLang="ko-KR" dirty="0"/>
              <a:t> (</a:t>
            </a:r>
            <a:r>
              <a:rPr lang="ko-KR" altLang="en-US" dirty="0"/>
              <a:t>기존 컨테이너에 기능을 추가하여 생성</a:t>
            </a:r>
            <a:r>
              <a:rPr lang="en-US" altLang="ko-KR" dirty="0"/>
              <a:t>)</a:t>
            </a:r>
          </a:p>
          <a:p>
            <a:pPr marL="804123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불변 컨테이너 </a:t>
            </a:r>
            <a:r>
              <a:rPr lang="en-US" altLang="ko-KR" dirty="0"/>
              <a:t>: </a:t>
            </a:r>
            <a:r>
              <a:rPr lang="ko-KR" altLang="en-US" dirty="0"/>
              <a:t>컨테이너는 불변이므로 추적성</a:t>
            </a:r>
            <a:r>
              <a:rPr lang="en-US" altLang="ko-KR" dirty="0"/>
              <a:t>, </a:t>
            </a:r>
            <a:r>
              <a:rPr lang="ko-KR" altLang="en-US" dirty="0"/>
              <a:t>일관성 유지에 유리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245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1414" y="3907539"/>
            <a:ext cx="7418790" cy="6412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indent="-227184" fontAlgn="base">
              <a:lnSpc>
                <a:spcPct val="120000"/>
              </a:lnSpc>
              <a:defRPr/>
            </a:pPr>
            <a:r>
              <a:rPr lang="en-US" altLang="ko-KR" sz="4000" spc="-15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Micro Service Architecture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1892" y="2131135"/>
            <a:ext cx="1710405" cy="186224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-30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87156">
                      <a:prstClr val="white"/>
                    </a:gs>
                    <a:gs pos="78899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KoPub바탕체 Light" panose="02020603020101020101" pitchFamily="18" charset="-127"/>
                <a:ea typeface="KoPub바탕체 Light" panose="02020603020101020101" pitchFamily="18" charset="-127"/>
                <a:cs typeface="+mn-cs"/>
              </a:rPr>
              <a:t>Ⅰ.</a:t>
            </a:r>
            <a:endParaRPr kumimoji="0" lang="ko-KR" altLang="en-US" sz="11500" b="0" i="0" u="none" strike="noStrike" kern="1200" cap="none" spc="-30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gradFill>
                <a:gsLst>
                  <a:gs pos="87156">
                    <a:prstClr val="white"/>
                  </a:gs>
                  <a:gs pos="78899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KoPub바탕체 Light" panose="02020603020101020101" pitchFamily="18" charset="-127"/>
              <a:ea typeface="KoPub바탕체 Light" panose="02020603020101020101" pitchFamily="18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9614" y="4731474"/>
            <a:ext cx="9151161" cy="2637645"/>
          </a:xfrm>
          <a:prstGeom prst="rect">
            <a:avLst/>
          </a:prstGeom>
          <a:noFill/>
          <a:effectLst/>
        </p:spPr>
        <p:txBody>
          <a:bodyPr wrap="square" anchor="t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1. Micro Service Architecture 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란</a:t>
            </a: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?</a:t>
            </a: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2. Micro Service 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원칙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3. Micro Service 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특징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4. Micro Service 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장점</a:t>
            </a: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/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단점</a:t>
            </a:r>
            <a:endParaRPr kumimoji="0" lang="en-US" altLang="ko-KR" b="0" i="0" u="none" strike="noStrike" kern="1200" cap="none" spc="-68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5. Cloud Native App </a:t>
            </a:r>
            <a:r>
              <a:rPr kumimoji="0" lang="ko-KR" altLang="en-US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개발 방법론 </a:t>
            </a: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(Twelve-Factor App) </a:t>
            </a:r>
          </a:p>
          <a:p>
            <a:pPr marL="0" marR="0" lvl="0" indent="0" algn="l" defTabSz="914400" rtl="0" eaLnBrk="1" fontAlgn="ctr" latinLnBrk="1" hangingPunct="1">
              <a:lnSpc>
                <a:spcPct val="130000"/>
              </a:lnSpc>
              <a:spcBef>
                <a:spcPts val="292"/>
              </a:spcBef>
              <a:spcAft>
                <a:spcPts val="292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68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6. Spring Cloud Netflix ?</a:t>
            </a:r>
          </a:p>
        </p:txBody>
      </p:sp>
    </p:spTree>
    <p:extLst>
      <p:ext uri="{BB962C8B-B14F-4D97-AF65-F5344CB8AC3E}">
        <p14:creationId xmlns:p14="http://schemas.microsoft.com/office/powerpoint/2010/main" val="149248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976533" cy="369332"/>
          </a:xfrm>
        </p:spPr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 err="1"/>
              <a:t>도커화된</a:t>
            </a:r>
            <a:r>
              <a:rPr lang="ko-KR" altLang="en-US" dirty="0"/>
              <a:t> </a:t>
            </a:r>
            <a:r>
              <a:rPr lang="ko-KR" altLang="en-US" dirty="0" err="1"/>
              <a:t>마이크로서비스</a:t>
            </a:r>
            <a:r>
              <a:rPr lang="ko-KR" altLang="en-US" dirty="0"/>
              <a:t> 관리</a:t>
            </a:r>
          </a:p>
        </p:txBody>
      </p:sp>
      <p:sp>
        <p:nvSpPr>
          <p:cNvPr id="41" name="내용 개체 틀 30">
            <a:extLst>
              <a:ext uri="{FF2B5EF4-FFF2-40B4-BE49-F238E27FC236}">
                <a16:creationId xmlns:a16="http://schemas.microsoft.com/office/drawing/2014/main" id="{CC81319B-B7A7-4545-A4B6-85CA4D0DC5B2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마이크로서비스</a:t>
            </a:r>
            <a:r>
              <a:rPr lang="ko-KR" altLang="en-US" dirty="0"/>
              <a:t> 환경에서 수천 개의 </a:t>
            </a:r>
            <a:r>
              <a:rPr lang="ko-KR" altLang="en-US" dirty="0" err="1"/>
              <a:t>도커화된</a:t>
            </a:r>
            <a:r>
              <a:rPr lang="ko-KR" altLang="en-US" dirty="0"/>
              <a:t> </a:t>
            </a:r>
            <a:r>
              <a:rPr lang="ko-KR" altLang="en-US" dirty="0" err="1"/>
              <a:t>마이크로서비스를</a:t>
            </a:r>
            <a:r>
              <a:rPr lang="ko-KR" altLang="en-US" dirty="0"/>
              <a:t> 관리하려면 </a:t>
            </a:r>
            <a:r>
              <a:rPr lang="ko-KR" altLang="en-US" dirty="0" err="1"/>
              <a:t>인프라스트럭처</a:t>
            </a:r>
            <a:r>
              <a:rPr lang="ko-KR" altLang="en-US" dirty="0"/>
              <a:t> 추상화 계층과 강력한 클러스터 제어 플랫폼이 반드시 필요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클러스터 관리 </a:t>
            </a:r>
            <a:r>
              <a:rPr lang="en-US" altLang="ko-KR" dirty="0"/>
              <a:t>: </a:t>
            </a:r>
            <a:r>
              <a:rPr lang="ko-KR" altLang="en-US" dirty="0"/>
              <a:t>가상머신과 물리적 장비의 클러스터를 하나의 큰 장비로 관리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배포 </a:t>
            </a:r>
            <a:r>
              <a:rPr lang="en-US" altLang="ko-KR" dirty="0"/>
              <a:t>: </a:t>
            </a:r>
            <a:r>
              <a:rPr lang="ko-KR" altLang="en-US" dirty="0"/>
              <a:t>클러스터를 대상으로 컨테이너 배포를 자동화</a:t>
            </a:r>
            <a:r>
              <a:rPr lang="en-US" altLang="ko-KR" dirty="0"/>
              <a:t>. </a:t>
            </a:r>
            <a:r>
              <a:rPr lang="ko-KR" altLang="en-US" dirty="0"/>
              <a:t>업그레이드 </a:t>
            </a:r>
            <a:r>
              <a:rPr lang="en-US" altLang="ko-KR" dirty="0"/>
              <a:t>&amp; </a:t>
            </a:r>
            <a:r>
              <a:rPr lang="ko-KR" altLang="en-US" dirty="0"/>
              <a:t>롤백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확장성 </a:t>
            </a:r>
            <a:r>
              <a:rPr lang="en-US" altLang="ko-KR" dirty="0"/>
              <a:t>: </a:t>
            </a:r>
            <a:r>
              <a:rPr lang="ko-KR" altLang="en-US" dirty="0"/>
              <a:t>인스턴스의 자동 확장</a:t>
            </a:r>
            <a:r>
              <a:rPr lang="en-US" altLang="ko-KR" dirty="0"/>
              <a:t>, </a:t>
            </a:r>
            <a:r>
              <a:rPr lang="ko-KR" altLang="en-US" dirty="0"/>
              <a:t>수동 확장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실행 상태 관리 </a:t>
            </a:r>
            <a:r>
              <a:rPr lang="en-US" altLang="ko-KR" dirty="0"/>
              <a:t>: </a:t>
            </a:r>
            <a:r>
              <a:rPr lang="ko-KR" altLang="en-US" dirty="0"/>
              <a:t>장애 모니터링</a:t>
            </a:r>
            <a:r>
              <a:rPr lang="en-US" altLang="ko-KR" dirty="0"/>
              <a:t>, </a:t>
            </a:r>
            <a:r>
              <a:rPr lang="ko-KR" altLang="en-US" dirty="0"/>
              <a:t>장애가 있는 장비나</a:t>
            </a:r>
            <a:r>
              <a:rPr lang="en-US" altLang="ko-KR" dirty="0"/>
              <a:t> </a:t>
            </a:r>
            <a:r>
              <a:rPr lang="ko-KR" altLang="en-US" dirty="0"/>
              <a:t>애플리케이션 인스턴스를 클러스터에서 제외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인프라스트럭처</a:t>
            </a:r>
            <a:r>
              <a:rPr lang="ko-KR" altLang="en-US" dirty="0"/>
              <a:t> 추상화 </a:t>
            </a:r>
            <a:r>
              <a:rPr lang="en-US" altLang="ko-KR" dirty="0"/>
              <a:t>: </a:t>
            </a:r>
            <a:r>
              <a:rPr lang="ko-KR" altLang="en-US" dirty="0"/>
              <a:t>애플리케이션이 어느 장비로 배포되는지 알 필요가 없도록 추상화</a:t>
            </a:r>
            <a:endParaRPr lang="en-US" altLang="ko-KR" dirty="0"/>
          </a:p>
          <a:p>
            <a:pPr lvl="1"/>
            <a:r>
              <a:rPr lang="en-US" altLang="ko-KR" dirty="0"/>
              <a:t>                                                         </a:t>
            </a:r>
            <a:r>
              <a:rPr lang="ko-KR" altLang="en-US" dirty="0"/>
              <a:t>개발자는 장비의 세부사항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  <a:r>
              <a:rPr lang="en-US" altLang="ko-KR" dirty="0"/>
              <a:t>, </a:t>
            </a:r>
            <a:r>
              <a:rPr lang="ko-KR" altLang="en-US" dirty="0"/>
              <a:t>사용량</a:t>
            </a:r>
            <a:r>
              <a:rPr lang="en-US" altLang="ko-KR" dirty="0"/>
              <a:t>, </a:t>
            </a:r>
            <a:r>
              <a:rPr lang="ko-KR" altLang="en-US" dirty="0"/>
              <a:t>위치 등을 신경 쓸 필요 없음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자원 최적화 </a:t>
            </a:r>
            <a:r>
              <a:rPr lang="en-US" altLang="ko-KR" dirty="0"/>
              <a:t>: </a:t>
            </a:r>
            <a:r>
              <a:rPr lang="ko-KR" altLang="en-US" dirty="0"/>
              <a:t>컨테이너 작업 부하를 여러 대의 장비에 효율적으로 분산 할당 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자원 할당 </a:t>
            </a:r>
            <a:r>
              <a:rPr lang="en-US" altLang="ko-KR" dirty="0"/>
              <a:t>: </a:t>
            </a:r>
            <a:r>
              <a:rPr lang="ko-KR" altLang="en-US" dirty="0"/>
              <a:t>자원 가용성과 애플리케이션의 제약사항을 바탕으로 서버를 할당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서비스 가용성 </a:t>
            </a:r>
            <a:r>
              <a:rPr lang="en-US" altLang="ko-KR" dirty="0"/>
              <a:t>: </a:t>
            </a:r>
            <a:r>
              <a:rPr lang="ko-KR" altLang="en-US" dirty="0"/>
              <a:t>서비스가 클러스터 내의 어디선가 올라와서 실행되고 있는 것을 보장</a:t>
            </a:r>
            <a:r>
              <a:rPr lang="en-US" altLang="ko-KR" dirty="0"/>
              <a:t>, </a:t>
            </a:r>
            <a:r>
              <a:rPr lang="ko-KR" altLang="en-US" dirty="0"/>
              <a:t>장애 발생시 다른 장비로 옮겨져서 재시작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애자일성 </a:t>
            </a:r>
            <a:r>
              <a:rPr lang="en-US" altLang="ko-KR" dirty="0"/>
              <a:t>: </a:t>
            </a:r>
            <a:r>
              <a:rPr lang="ko-KR" altLang="en-US" dirty="0"/>
              <a:t>작업 부하 분산을 신속하게 수행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격리성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자원이 섞이지 않고 격리되도록 </a:t>
            </a:r>
            <a:r>
              <a:rPr lang="ko-KR" altLang="en-US" dirty="0" err="1"/>
              <a:t>격리성</a:t>
            </a:r>
            <a:r>
              <a:rPr lang="ko-KR" altLang="en-US" dirty="0"/>
              <a:t> 제공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클러스터 관리 솔루션 </a:t>
            </a:r>
            <a:r>
              <a:rPr lang="en-US" altLang="ko-KR" dirty="0"/>
              <a:t>: </a:t>
            </a:r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ko-KR" altLang="en-US" dirty="0" err="1"/>
              <a:t>스웜</a:t>
            </a:r>
            <a:r>
              <a:rPr lang="en-US" altLang="ko-KR" dirty="0"/>
              <a:t>, </a:t>
            </a:r>
            <a:r>
              <a:rPr lang="ko-KR" altLang="en-US" dirty="0" err="1"/>
              <a:t>쿠버네티스</a:t>
            </a:r>
            <a:r>
              <a:rPr lang="en-US" altLang="ko-KR" dirty="0"/>
              <a:t>, </a:t>
            </a:r>
            <a:r>
              <a:rPr lang="ko-KR" altLang="en-US" dirty="0"/>
              <a:t>아파치 </a:t>
            </a:r>
            <a:r>
              <a:rPr lang="ko-KR" altLang="en-US" dirty="0" err="1"/>
              <a:t>메소스</a:t>
            </a:r>
            <a:r>
              <a:rPr lang="en-US" altLang="ko-KR" dirty="0"/>
              <a:t>, </a:t>
            </a:r>
            <a:r>
              <a:rPr lang="ko-KR" altLang="en-US" dirty="0" err="1"/>
              <a:t>노매드</a:t>
            </a:r>
            <a:r>
              <a:rPr lang="en-US" altLang="ko-KR" dirty="0"/>
              <a:t>, </a:t>
            </a:r>
            <a:r>
              <a:rPr lang="ko-KR" altLang="en-US" dirty="0" err="1"/>
              <a:t>필릿</a:t>
            </a:r>
            <a:endParaRPr lang="en-US" altLang="ko-KR" dirty="0"/>
          </a:p>
        </p:txBody>
      </p:sp>
      <p:sp>
        <p:nvSpPr>
          <p:cNvPr id="26" name="슬라이드 번호 개체 틀 1">
            <a:extLst>
              <a:ext uri="{FF2B5EF4-FFF2-40B4-BE49-F238E27FC236}">
                <a16:creationId xmlns:a16="http://schemas.microsoft.com/office/drawing/2014/main" id="{FC27F0A9-F8D7-49F1-97AA-BB06209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1913" y="7225856"/>
            <a:ext cx="1523887" cy="413977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02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33537" y="1808827"/>
            <a:ext cx="7499178" cy="1495553"/>
            <a:chOff x="833537" y="1808827"/>
            <a:chExt cx="7499178" cy="1495553"/>
          </a:xfrm>
        </p:grpSpPr>
        <p:sp>
          <p:nvSpPr>
            <p:cNvPr id="3" name="TextBox 2"/>
            <p:cNvSpPr txBox="1"/>
            <p:nvPr/>
          </p:nvSpPr>
          <p:spPr>
            <a:xfrm>
              <a:off x="913925" y="1808827"/>
              <a:ext cx="7418790" cy="23801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gradFill>
                    <a:gsLst>
                      <a:gs pos="78899">
                        <a:prstClr val="black"/>
                      </a:gs>
                      <a:gs pos="63000">
                        <a:prstClr val="black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문구를 입력하세요 문구를 입력하세요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3537" y="2114374"/>
              <a:ext cx="7418790" cy="119000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0" b="0" i="0" u="none" strike="noStrike" kern="1200" cap="none" spc="-150" normalizeH="0" baseline="0" noProof="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gradFill>
                    <a:gsLst>
                      <a:gs pos="78899">
                        <a:prstClr val="black"/>
                      </a:gs>
                      <a:gs pos="63000">
                        <a:prstClr val="black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30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4284309" cy="369332"/>
          </a:xfrm>
        </p:spPr>
        <p:txBody>
          <a:bodyPr/>
          <a:lstStyle/>
          <a:p>
            <a:r>
              <a:rPr lang="en-US" altLang="ko-KR" dirty="0"/>
              <a:t>1.1 Micro Service Architecture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고도의 </a:t>
            </a:r>
            <a:r>
              <a:rPr lang="ko-KR" altLang="en-US" dirty="0" err="1"/>
              <a:t>애자일성</a:t>
            </a:r>
            <a:r>
              <a:rPr lang="en-US" altLang="ko-KR" dirty="0"/>
              <a:t>(</a:t>
            </a:r>
            <a:r>
              <a:rPr lang="ko-KR" altLang="en-US" dirty="0"/>
              <a:t>민첩성</a:t>
            </a:r>
            <a:r>
              <a:rPr lang="en-US" altLang="ko-KR" dirty="0"/>
              <a:t>), </a:t>
            </a:r>
            <a:r>
              <a:rPr lang="ko-KR" altLang="en-US" dirty="0"/>
              <a:t>변경 및 배포 신속성</a:t>
            </a:r>
            <a:r>
              <a:rPr lang="en-US" altLang="ko-KR" dirty="0"/>
              <a:t>, </a:t>
            </a:r>
            <a:r>
              <a:rPr lang="ko-KR" altLang="en-US" dirty="0"/>
              <a:t>확장성 확보 위한 아키텍처 스타일</a:t>
            </a:r>
            <a:endParaRPr lang="en-US" altLang="ko-KR" dirty="0"/>
          </a:p>
          <a:p>
            <a:r>
              <a:rPr lang="ko-KR" altLang="en-US" dirty="0"/>
              <a:t>물리적으로 분리할 수 있는 모듈화된 애플리케이션 개발 방법론</a:t>
            </a:r>
            <a:endParaRPr lang="en-US" altLang="ko-KR" dirty="0"/>
          </a:p>
          <a:p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/>
              <a:t>아마존</a:t>
            </a:r>
            <a:r>
              <a:rPr lang="en-US" altLang="ko-KR" dirty="0"/>
              <a:t>, </a:t>
            </a:r>
            <a:r>
              <a:rPr lang="ko-KR" altLang="en-US" dirty="0"/>
              <a:t>이베이 등에서 일체형 애플리케이션 </a:t>
            </a:r>
            <a:r>
              <a:rPr lang="ko-KR" altLang="en-US" dirty="0" err="1"/>
              <a:t>리팩터링</a:t>
            </a:r>
            <a:r>
              <a:rPr lang="ko-KR" altLang="en-US" dirty="0"/>
              <a:t> 위해 사용한 일반적인 패턴 </a:t>
            </a:r>
            <a:r>
              <a:rPr lang="en-US" altLang="ko-KR" dirty="0"/>
              <a:t>(</a:t>
            </a:r>
            <a:r>
              <a:rPr lang="ko-KR" altLang="en-US" dirty="0"/>
              <a:t>분할 정복 기법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향후 마이크로서비스 아키텍처로 명명됨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52462" y="2659054"/>
            <a:ext cx="4652963" cy="4614791"/>
            <a:chOff x="652462" y="2498795"/>
            <a:chExt cx="4652963" cy="46147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BCA626-BADE-4E7A-83F1-E158FC7B9D7B}"/>
                </a:ext>
              </a:extLst>
            </p:cNvPr>
            <p:cNvSpPr txBox="1"/>
            <p:nvPr/>
          </p:nvSpPr>
          <p:spPr>
            <a:xfrm>
              <a:off x="871426" y="2592205"/>
              <a:ext cx="422701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N-Tier </a:t>
              </a:r>
              <a:r>
                <a:rPr lang="ko-KR" altLang="en-US" sz="16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형식 애플리케이션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8" name="한쪽 모서리가 둥근 사각형 7"/>
            <p:cNvSpPr/>
            <p:nvPr/>
          </p:nvSpPr>
          <p:spPr>
            <a:xfrm flipV="1">
              <a:off x="664441" y="2933699"/>
              <a:ext cx="4640984" cy="4179887"/>
            </a:xfrm>
            <a:prstGeom prst="round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+mn-cs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652462" y="2498795"/>
              <a:ext cx="4643437" cy="99625"/>
            </a:xfrm>
            <a:custGeom>
              <a:avLst/>
              <a:gdLst>
                <a:gd name="T0" fmla="*/ 0 w 2657"/>
                <a:gd name="T1" fmla="*/ 1117 h 1117"/>
                <a:gd name="T2" fmla="*/ 0 w 2657"/>
                <a:gd name="T3" fmla="*/ 0 h 1117"/>
                <a:gd name="T4" fmla="*/ 2657 w 2657"/>
                <a:gd name="T5" fmla="*/ 0 h 1117"/>
                <a:gd name="T6" fmla="*/ 2657 w 2657"/>
                <a:gd name="T7" fmla="*/ 1117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7" h="1117">
                  <a:moveTo>
                    <a:pt x="0" y="1117"/>
                  </a:moveTo>
                  <a:lnTo>
                    <a:pt x="0" y="0"/>
                  </a:lnTo>
                  <a:lnTo>
                    <a:pt x="2657" y="0"/>
                  </a:lnTo>
                  <a:lnTo>
                    <a:pt x="2657" y="1117"/>
                  </a:lnTo>
                </a:path>
              </a:pathLst>
            </a:cu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 rot="10800000">
              <a:off x="2856092" y="5769085"/>
              <a:ext cx="257682" cy="2221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+mn-cs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239072" y="3758586"/>
            <a:ext cx="3681720" cy="895546"/>
            <a:chOff x="1239072" y="3758586"/>
            <a:chExt cx="3681720" cy="895546"/>
          </a:xfrm>
        </p:grpSpPr>
        <p:sp>
          <p:nvSpPr>
            <p:cNvPr id="29" name="직사각형 28"/>
            <p:cNvSpPr/>
            <p:nvPr/>
          </p:nvSpPr>
          <p:spPr>
            <a:xfrm>
              <a:off x="1239072" y="3758586"/>
              <a:ext cx="3681720" cy="89554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sz="1200" dirty="0">
                  <a:solidFill>
                    <a:schemeClr val="accent1"/>
                  </a:solidFill>
                </a:rPr>
                <a:t>프레젠테이션 계층</a:t>
              </a:r>
              <a:endParaRPr lang="en-US" altLang="ko-KR" sz="1200" dirty="0">
                <a:solidFill>
                  <a:schemeClr val="accent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70582" y="3930976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A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04315" y="3930976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B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38048" y="3930976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C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239072" y="4926061"/>
            <a:ext cx="3681720" cy="89554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accent1"/>
              </a:solidFill>
            </a:endParaRPr>
          </a:p>
          <a:p>
            <a:pPr algn="ctr"/>
            <a:endParaRPr lang="en-US" altLang="ko-KR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accent1"/>
                </a:solidFill>
              </a:rPr>
              <a:t>비즈니스 계층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70582" y="5098451"/>
            <a:ext cx="3287598" cy="377072"/>
            <a:chOff x="1470582" y="5098451"/>
            <a:chExt cx="3287598" cy="377072"/>
          </a:xfrm>
        </p:grpSpPr>
        <p:sp>
          <p:nvSpPr>
            <p:cNvPr id="34" name="직사각형 33"/>
            <p:cNvSpPr/>
            <p:nvPr/>
          </p:nvSpPr>
          <p:spPr>
            <a:xfrm>
              <a:off x="1470582" y="5098451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A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04315" y="5098451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B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38048" y="5098451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C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원통 38"/>
          <p:cNvSpPr/>
          <p:nvPr/>
        </p:nvSpPr>
        <p:spPr>
          <a:xfrm>
            <a:off x="1307692" y="6254445"/>
            <a:ext cx="3544479" cy="630686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데이터베이스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5669091" y="2651201"/>
            <a:ext cx="4652963" cy="4614791"/>
            <a:chOff x="652462" y="2498795"/>
            <a:chExt cx="4652963" cy="461479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BCA626-BADE-4E7A-83F1-E158FC7B9D7B}"/>
                </a:ext>
              </a:extLst>
            </p:cNvPr>
            <p:cNvSpPr txBox="1"/>
            <p:nvPr/>
          </p:nvSpPr>
          <p:spPr>
            <a:xfrm>
              <a:off x="871426" y="2592205"/>
              <a:ext cx="422701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Micro Service Architecture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42" name="한쪽 모서리가 둥근 사각형 41"/>
            <p:cNvSpPr/>
            <p:nvPr/>
          </p:nvSpPr>
          <p:spPr>
            <a:xfrm flipV="1">
              <a:off x="664441" y="2933699"/>
              <a:ext cx="4640984" cy="4179887"/>
            </a:xfrm>
            <a:prstGeom prst="round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+mn-cs"/>
              </a:endParaRPr>
            </a:p>
          </p:txBody>
        </p:sp>
        <p:sp>
          <p:nvSpPr>
            <p:cNvPr id="43" name="Freeform 10"/>
            <p:cNvSpPr/>
            <p:nvPr/>
          </p:nvSpPr>
          <p:spPr bwMode="auto">
            <a:xfrm>
              <a:off x="652462" y="2498795"/>
              <a:ext cx="4643437" cy="99625"/>
            </a:xfrm>
            <a:custGeom>
              <a:avLst/>
              <a:gdLst>
                <a:gd name="T0" fmla="*/ 0 w 2657"/>
                <a:gd name="T1" fmla="*/ 1117 h 1117"/>
                <a:gd name="T2" fmla="*/ 0 w 2657"/>
                <a:gd name="T3" fmla="*/ 0 h 1117"/>
                <a:gd name="T4" fmla="*/ 2657 w 2657"/>
                <a:gd name="T5" fmla="*/ 0 h 1117"/>
                <a:gd name="T6" fmla="*/ 2657 w 2657"/>
                <a:gd name="T7" fmla="*/ 1117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7" h="1117">
                  <a:moveTo>
                    <a:pt x="0" y="1117"/>
                  </a:moveTo>
                  <a:lnTo>
                    <a:pt x="0" y="0"/>
                  </a:lnTo>
                  <a:lnTo>
                    <a:pt x="2657" y="0"/>
                  </a:lnTo>
                  <a:lnTo>
                    <a:pt x="2657" y="1117"/>
                  </a:lnTo>
                </a:path>
              </a:pathLst>
            </a:cu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이등변 삼각형 43"/>
            <p:cNvSpPr/>
            <p:nvPr/>
          </p:nvSpPr>
          <p:spPr>
            <a:xfrm rot="10800000">
              <a:off x="2856092" y="5769085"/>
              <a:ext cx="257682" cy="2221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+mn-cs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803207" y="3750733"/>
            <a:ext cx="1206346" cy="3134398"/>
            <a:chOff x="6255701" y="3750733"/>
            <a:chExt cx="1206346" cy="3134398"/>
          </a:xfrm>
        </p:grpSpPr>
        <p:sp>
          <p:nvSpPr>
            <p:cNvPr id="46" name="직사각형 45"/>
            <p:cNvSpPr/>
            <p:nvPr/>
          </p:nvSpPr>
          <p:spPr>
            <a:xfrm>
              <a:off x="6255701" y="3750733"/>
              <a:ext cx="1206346" cy="31343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마이크로서비스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468357" y="3923123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A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468357" y="4698011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A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원통 54"/>
            <p:cNvSpPr/>
            <p:nvPr/>
          </p:nvSpPr>
          <p:spPr>
            <a:xfrm>
              <a:off x="6476719" y="5472899"/>
              <a:ext cx="811770" cy="550134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데이터베이스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228447" y="3750733"/>
            <a:ext cx="1206346" cy="3134398"/>
            <a:chOff x="6255701" y="3750733"/>
            <a:chExt cx="1206346" cy="3134398"/>
          </a:xfrm>
        </p:grpSpPr>
        <p:sp>
          <p:nvSpPr>
            <p:cNvPr id="70" name="직사각형 69"/>
            <p:cNvSpPr/>
            <p:nvPr/>
          </p:nvSpPr>
          <p:spPr>
            <a:xfrm>
              <a:off x="6255701" y="3750733"/>
              <a:ext cx="1206346" cy="31343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마이크로서비스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468357" y="3923123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B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468357" y="4698011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B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원통 72"/>
            <p:cNvSpPr/>
            <p:nvPr/>
          </p:nvSpPr>
          <p:spPr>
            <a:xfrm>
              <a:off x="6476719" y="5472899"/>
              <a:ext cx="811770" cy="550134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데이터베이스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8653688" y="3750733"/>
            <a:ext cx="1206346" cy="3134398"/>
            <a:chOff x="6255701" y="3750733"/>
            <a:chExt cx="1206346" cy="3134398"/>
          </a:xfrm>
        </p:grpSpPr>
        <p:sp>
          <p:nvSpPr>
            <p:cNvPr id="95" name="직사각형 94"/>
            <p:cNvSpPr/>
            <p:nvPr/>
          </p:nvSpPr>
          <p:spPr>
            <a:xfrm>
              <a:off x="6255701" y="3750733"/>
              <a:ext cx="1206346" cy="31343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마이크로서비스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468357" y="3923123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C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68357" y="4698011"/>
              <a:ext cx="820132" cy="377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모듈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C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원통 97"/>
            <p:cNvSpPr/>
            <p:nvPr/>
          </p:nvSpPr>
          <p:spPr>
            <a:xfrm>
              <a:off x="6476719" y="5472899"/>
              <a:ext cx="811770" cy="550134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데이터베이스</a:t>
              </a: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5878628" y="3834002"/>
            <a:ext cx="4433999" cy="7002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accent1"/>
              </a:solidFill>
            </a:endParaRPr>
          </a:p>
          <a:p>
            <a:pPr algn="ctr"/>
            <a:endParaRPr lang="en-US" altLang="ko-KR" sz="1050" dirty="0">
              <a:solidFill>
                <a:schemeClr val="accent1"/>
              </a:solidFill>
            </a:endParaRPr>
          </a:p>
          <a:p>
            <a:pPr algn="ctr"/>
            <a:endParaRPr lang="en-US" altLang="ko-KR" sz="1050" dirty="0">
              <a:solidFill>
                <a:schemeClr val="accent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accent1"/>
                </a:solidFill>
              </a:rPr>
              <a:t>                                                                                                        </a:t>
            </a:r>
            <a:r>
              <a:rPr lang="ko-KR" altLang="en-US" sz="1050" dirty="0">
                <a:solidFill>
                  <a:schemeClr val="accent1"/>
                </a:solidFill>
              </a:rPr>
              <a:t>프레젠테이션 계층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5878628" y="4610801"/>
            <a:ext cx="4433999" cy="7002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accent1"/>
              </a:solidFill>
            </a:endParaRPr>
          </a:p>
          <a:p>
            <a:pPr algn="ctr"/>
            <a:endParaRPr lang="en-US" altLang="ko-KR" sz="1050" dirty="0">
              <a:solidFill>
                <a:schemeClr val="accent1"/>
              </a:solidFill>
            </a:endParaRPr>
          </a:p>
          <a:p>
            <a:pPr algn="ctr"/>
            <a:endParaRPr lang="en-US" altLang="ko-KR" sz="1050" dirty="0">
              <a:solidFill>
                <a:schemeClr val="accent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accent1"/>
                </a:solidFill>
              </a:rPr>
              <a:t>                                                                                                        </a:t>
            </a:r>
            <a:r>
              <a:rPr lang="ko-KR" altLang="en-US" sz="1050" dirty="0">
                <a:solidFill>
                  <a:schemeClr val="accent1"/>
                </a:solidFill>
              </a:rPr>
              <a:t>비즈니스 계층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5878628" y="5424487"/>
            <a:ext cx="4433999" cy="81110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accent1"/>
              </a:solidFill>
            </a:endParaRPr>
          </a:p>
          <a:p>
            <a:pPr algn="ctr"/>
            <a:endParaRPr lang="en-US" altLang="ko-KR" sz="1050" dirty="0">
              <a:solidFill>
                <a:schemeClr val="accent1"/>
              </a:solidFill>
            </a:endParaRPr>
          </a:p>
          <a:p>
            <a:pPr algn="ctr"/>
            <a:endParaRPr lang="en-US" altLang="ko-KR" sz="1050" dirty="0">
              <a:solidFill>
                <a:schemeClr val="accent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accent1"/>
                </a:solidFill>
              </a:rPr>
              <a:t>                                                                                        </a:t>
            </a:r>
          </a:p>
          <a:p>
            <a:pPr algn="ctr"/>
            <a:r>
              <a:rPr lang="ko-KR" altLang="en-US" sz="1050" dirty="0">
                <a:solidFill>
                  <a:schemeClr val="accent1"/>
                </a:solidFill>
              </a:rPr>
              <a:t>                                                                                                        데이터베이스 계층</a:t>
            </a:r>
          </a:p>
        </p:txBody>
      </p:sp>
    </p:spTree>
    <p:extLst>
      <p:ext uri="{BB962C8B-B14F-4D97-AF65-F5344CB8AC3E}">
        <p14:creationId xmlns:p14="http://schemas.microsoft.com/office/powerpoint/2010/main" val="368485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/>
          <p:cNvGrpSpPr/>
          <p:nvPr/>
        </p:nvGrpSpPr>
        <p:grpSpPr>
          <a:xfrm>
            <a:off x="5646312" y="2325740"/>
            <a:ext cx="4652963" cy="4983132"/>
            <a:chOff x="652462" y="2498795"/>
            <a:chExt cx="4652963" cy="461479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8BCA626-BADE-4E7A-83F1-E158FC7B9D7B}"/>
                </a:ext>
              </a:extLst>
            </p:cNvPr>
            <p:cNvSpPr txBox="1"/>
            <p:nvPr/>
          </p:nvSpPr>
          <p:spPr>
            <a:xfrm>
              <a:off x="871426" y="2601305"/>
              <a:ext cx="4227014" cy="2280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MSA </a:t>
              </a:r>
              <a:r>
                <a:rPr lang="ko-KR" altLang="en-US" sz="16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애플리케이션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10" name="한쪽 모서리가 둥근 사각형 109"/>
            <p:cNvSpPr/>
            <p:nvPr/>
          </p:nvSpPr>
          <p:spPr>
            <a:xfrm flipV="1">
              <a:off x="664441" y="2933699"/>
              <a:ext cx="4640984" cy="4179887"/>
            </a:xfrm>
            <a:prstGeom prst="round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+mn-cs"/>
              </a:endParaRPr>
            </a:p>
          </p:txBody>
        </p:sp>
        <p:sp>
          <p:nvSpPr>
            <p:cNvPr id="111" name="Freeform 10"/>
            <p:cNvSpPr/>
            <p:nvPr/>
          </p:nvSpPr>
          <p:spPr bwMode="auto">
            <a:xfrm>
              <a:off x="652462" y="2498795"/>
              <a:ext cx="4643437" cy="99625"/>
            </a:xfrm>
            <a:custGeom>
              <a:avLst/>
              <a:gdLst>
                <a:gd name="T0" fmla="*/ 0 w 2657"/>
                <a:gd name="T1" fmla="*/ 1117 h 1117"/>
                <a:gd name="T2" fmla="*/ 0 w 2657"/>
                <a:gd name="T3" fmla="*/ 0 h 1117"/>
                <a:gd name="T4" fmla="*/ 2657 w 2657"/>
                <a:gd name="T5" fmla="*/ 0 h 1117"/>
                <a:gd name="T6" fmla="*/ 2657 w 2657"/>
                <a:gd name="T7" fmla="*/ 1117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7" h="1117">
                  <a:moveTo>
                    <a:pt x="0" y="1117"/>
                  </a:moveTo>
                  <a:lnTo>
                    <a:pt x="0" y="0"/>
                  </a:lnTo>
                  <a:lnTo>
                    <a:pt x="2657" y="0"/>
                  </a:lnTo>
                  <a:lnTo>
                    <a:pt x="2657" y="1117"/>
                  </a:lnTo>
                </a:path>
              </a:pathLst>
            </a:cu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이등변 삼각형 111"/>
            <p:cNvSpPr/>
            <p:nvPr/>
          </p:nvSpPr>
          <p:spPr>
            <a:xfrm rot="10800000">
              <a:off x="2856092" y="5769085"/>
              <a:ext cx="257682" cy="2221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+mn-cs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13329" y="2325740"/>
            <a:ext cx="4652963" cy="4983132"/>
            <a:chOff x="652462" y="2498795"/>
            <a:chExt cx="4652963" cy="4614791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BCA626-BADE-4E7A-83F1-E158FC7B9D7B}"/>
                </a:ext>
              </a:extLst>
            </p:cNvPr>
            <p:cNvSpPr txBox="1"/>
            <p:nvPr/>
          </p:nvSpPr>
          <p:spPr>
            <a:xfrm>
              <a:off x="871426" y="2601305"/>
              <a:ext cx="4227014" cy="2280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전통적 애플리케이션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05" name="한쪽 모서리가 둥근 사각형 104"/>
            <p:cNvSpPr/>
            <p:nvPr/>
          </p:nvSpPr>
          <p:spPr>
            <a:xfrm flipV="1">
              <a:off x="664441" y="2933699"/>
              <a:ext cx="4640984" cy="4179887"/>
            </a:xfrm>
            <a:prstGeom prst="round1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+mn-cs"/>
              </a:endParaRPr>
            </a:p>
          </p:txBody>
        </p:sp>
        <p:sp>
          <p:nvSpPr>
            <p:cNvPr id="106" name="Freeform 10"/>
            <p:cNvSpPr/>
            <p:nvPr/>
          </p:nvSpPr>
          <p:spPr bwMode="auto">
            <a:xfrm>
              <a:off x="652462" y="2498795"/>
              <a:ext cx="4643437" cy="99625"/>
            </a:xfrm>
            <a:custGeom>
              <a:avLst/>
              <a:gdLst>
                <a:gd name="T0" fmla="*/ 0 w 2657"/>
                <a:gd name="T1" fmla="*/ 1117 h 1117"/>
                <a:gd name="T2" fmla="*/ 0 w 2657"/>
                <a:gd name="T3" fmla="*/ 0 h 1117"/>
                <a:gd name="T4" fmla="*/ 2657 w 2657"/>
                <a:gd name="T5" fmla="*/ 0 h 1117"/>
                <a:gd name="T6" fmla="*/ 2657 w 2657"/>
                <a:gd name="T7" fmla="*/ 1117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7" h="1117">
                  <a:moveTo>
                    <a:pt x="0" y="1117"/>
                  </a:moveTo>
                  <a:lnTo>
                    <a:pt x="0" y="0"/>
                  </a:lnTo>
                  <a:lnTo>
                    <a:pt x="2657" y="0"/>
                  </a:lnTo>
                  <a:lnTo>
                    <a:pt x="2657" y="1117"/>
                  </a:lnTo>
                </a:path>
              </a:pathLst>
            </a:cu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이등변 삼각형 106"/>
            <p:cNvSpPr/>
            <p:nvPr/>
          </p:nvSpPr>
          <p:spPr>
            <a:xfrm rot="10800000">
              <a:off x="2856092" y="5769085"/>
              <a:ext cx="257682" cy="2221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+mn-cs"/>
              </a:endParaRPr>
            </a:p>
          </p:txBody>
        </p:sp>
      </p:grpSp>
      <p:sp>
        <p:nvSpPr>
          <p:cNvPr id="76" name="한쪽 모서리가 둥근 사각형 75"/>
          <p:cNvSpPr/>
          <p:nvPr/>
        </p:nvSpPr>
        <p:spPr>
          <a:xfrm flipV="1">
            <a:off x="560746" y="2774569"/>
            <a:ext cx="4312912" cy="4179887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옴니고딕 050" panose="02020603020101020101" pitchFamily="18" charset="-127"/>
              <a:ea typeface="210 옴니고딕 050" panose="02020603020101020101" pitchFamily="18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2769472" cy="369332"/>
          </a:xfrm>
        </p:spPr>
        <p:txBody>
          <a:bodyPr/>
          <a:lstStyle/>
          <a:p>
            <a:r>
              <a:rPr lang="en-US" altLang="ko-KR" dirty="0"/>
              <a:t>1.2 Micro Service </a:t>
            </a:r>
            <a:r>
              <a:rPr lang="ko-KR" altLang="en-US" dirty="0"/>
              <a:t>원칙</a:t>
            </a:r>
          </a:p>
        </p:txBody>
      </p:sp>
      <p:sp>
        <p:nvSpPr>
          <p:cNvPr id="48" name="내용 개체 틀 30"/>
          <p:cNvSpPr>
            <a:spLocks noGrp="1"/>
          </p:cNvSpPr>
          <p:nvPr>
            <p:ph idx="13"/>
          </p:nvPr>
        </p:nvSpPr>
        <p:spPr>
          <a:xfrm>
            <a:off x="651657" y="1097525"/>
            <a:ext cx="9606768" cy="655075"/>
          </a:xfrm>
        </p:spPr>
        <p:txBody>
          <a:bodyPr/>
          <a:lstStyle/>
          <a:p>
            <a:r>
              <a:rPr lang="ko-KR" altLang="en-US" dirty="0"/>
              <a:t>서비스 하나에 책임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도 하나</a:t>
            </a:r>
            <a:endParaRPr lang="en-US" altLang="ko-KR" dirty="0"/>
          </a:p>
          <a:p>
            <a:r>
              <a:rPr lang="ko-KR" altLang="en-US" b="1" dirty="0"/>
              <a:t>자율적</a:t>
            </a:r>
            <a:r>
              <a:rPr lang="en-US" altLang="ko-KR" dirty="0"/>
              <a:t>(</a:t>
            </a:r>
            <a:r>
              <a:rPr lang="ko-KR" altLang="en-US" b="1" dirty="0"/>
              <a:t>자기 </a:t>
            </a:r>
            <a:r>
              <a:rPr lang="ko-KR" altLang="en-US" b="1" dirty="0" err="1"/>
              <a:t>완비적</a:t>
            </a:r>
            <a:r>
              <a:rPr lang="en-US" altLang="ko-KR" b="1" dirty="0"/>
              <a:t>/</a:t>
            </a:r>
            <a:r>
              <a:rPr lang="ko-KR" altLang="en-US" b="1" dirty="0"/>
              <a:t>독립적</a:t>
            </a:r>
            <a:r>
              <a:rPr lang="en-US" altLang="ko-KR" b="1" dirty="0"/>
              <a:t>/</a:t>
            </a:r>
            <a:r>
              <a:rPr lang="ko-KR" altLang="en-US" b="1" dirty="0"/>
              <a:t>자율적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b="1" dirty="0"/>
              <a:t>전적인 책임</a:t>
            </a:r>
            <a:r>
              <a:rPr lang="en-US" altLang="ko-KR" dirty="0"/>
              <a:t>(</a:t>
            </a:r>
            <a:r>
              <a:rPr lang="ko-KR" altLang="en-US" dirty="0"/>
              <a:t>모든 의존 관계</a:t>
            </a:r>
            <a:r>
              <a:rPr lang="en-US" altLang="ko-KR" dirty="0"/>
              <a:t>, </a:t>
            </a:r>
            <a:r>
              <a:rPr lang="ko-KR" altLang="en-US" dirty="0" err="1"/>
              <a:t>웹서버</a:t>
            </a:r>
            <a:r>
              <a:rPr lang="en-US" altLang="ko-KR" dirty="0"/>
              <a:t>, </a:t>
            </a:r>
            <a:r>
              <a:rPr lang="ko-KR" altLang="en-US" dirty="0"/>
              <a:t>컨테이너</a:t>
            </a:r>
            <a:r>
              <a:rPr lang="en-US" altLang="ko-KR" dirty="0"/>
              <a:t>, </a:t>
            </a:r>
            <a:r>
              <a:rPr lang="ko-KR" altLang="en-US" dirty="0"/>
              <a:t>물리적 자원을 추상화</a:t>
            </a:r>
            <a:r>
              <a:rPr lang="en-US" altLang="ko-KR" dirty="0"/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3573" y="5967169"/>
            <a:ext cx="3879127" cy="85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물리적 장비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857081" y="4864514"/>
            <a:ext cx="1857080" cy="85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컨테이너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가상머신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857081" y="3884267"/>
            <a:ext cx="1857080" cy="85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JEE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애플리케이션 서버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63574" y="2904020"/>
            <a:ext cx="1857080" cy="85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애플리케이션 </a:t>
            </a:r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(ear/war)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785621" y="2904020"/>
            <a:ext cx="1857080" cy="85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애플리케이션 </a:t>
            </a:r>
            <a:r>
              <a:rPr lang="en-US" altLang="ko-KR" sz="1600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(ear/war)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7" name="한쪽 모서리가 둥근 사각형 76"/>
          <p:cNvSpPr/>
          <p:nvPr/>
        </p:nvSpPr>
        <p:spPr>
          <a:xfrm flipV="1">
            <a:off x="5696221" y="2790254"/>
            <a:ext cx="4312912" cy="4179887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옴니고딕 050" panose="02020603020101020101" pitchFamily="18" charset="-127"/>
              <a:ea typeface="210 옴니고딕 050" panose="02020603020101020101" pitchFamily="18" charset="-127"/>
              <a:cs typeface="+mn-cs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844919" y="5967169"/>
            <a:ext cx="4015517" cy="85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물리적 장비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844919" y="2904019"/>
            <a:ext cx="1885060" cy="2933701"/>
            <a:chOff x="5844919" y="2904019"/>
            <a:chExt cx="1885060" cy="2933701"/>
          </a:xfrm>
        </p:grpSpPr>
        <p:sp>
          <p:nvSpPr>
            <p:cNvPr id="12" name="직사각형 11"/>
            <p:cNvSpPr/>
            <p:nvPr/>
          </p:nvSpPr>
          <p:spPr>
            <a:xfrm>
              <a:off x="5844919" y="2904019"/>
              <a:ext cx="1885060" cy="2933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마이크로서비스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237553" y="3942898"/>
              <a:ext cx="1039941" cy="4739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라이브러리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6237553" y="3317328"/>
              <a:ext cx="1039941" cy="4739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서비스 구현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237553" y="5205884"/>
              <a:ext cx="1039941" cy="4739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컨테이너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237553" y="4580314"/>
              <a:ext cx="1039941" cy="4739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서비스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리스너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(HTTP)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7972794" y="2904019"/>
            <a:ext cx="1885060" cy="2933701"/>
            <a:chOff x="5844919" y="2904019"/>
            <a:chExt cx="1885060" cy="2933701"/>
          </a:xfrm>
        </p:grpSpPr>
        <p:sp>
          <p:nvSpPr>
            <p:cNvPr id="90" name="직사각형 89"/>
            <p:cNvSpPr/>
            <p:nvPr/>
          </p:nvSpPr>
          <p:spPr>
            <a:xfrm>
              <a:off x="5844919" y="2904019"/>
              <a:ext cx="1885060" cy="2933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마이크로서비스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237553" y="3942898"/>
              <a:ext cx="1039941" cy="4739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라이브러리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237553" y="3317328"/>
              <a:ext cx="1039941" cy="4739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서비스 구현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6237553" y="5205884"/>
              <a:ext cx="1039941" cy="4739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컨테이너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237553" y="4580314"/>
              <a:ext cx="1039941" cy="4739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서비스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리스너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(HTTP)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59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399452" cy="369332"/>
          </a:xfrm>
        </p:spPr>
        <p:txBody>
          <a:bodyPr/>
          <a:lstStyle/>
          <a:p>
            <a:r>
              <a:rPr lang="en-US" altLang="ko-KR" dirty="0"/>
              <a:t>1.3 Micro Service </a:t>
            </a:r>
            <a:r>
              <a:rPr lang="ko-KR" altLang="en-US" dirty="0"/>
              <a:t>특징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8" name="내용 개체 틀 30"/>
          <p:cNvSpPr>
            <a:spLocks noGrp="1"/>
          </p:cNvSpPr>
          <p:nvPr>
            <p:ph idx="13"/>
          </p:nvPr>
        </p:nvSpPr>
        <p:spPr>
          <a:xfrm>
            <a:off x="651657" y="1219445"/>
            <a:ext cx="9606768" cy="65507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서비스는 일급 시민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API</a:t>
            </a:r>
            <a:r>
              <a:rPr lang="ko-KR" altLang="en-US" dirty="0"/>
              <a:t>를 통해서만 </a:t>
            </a:r>
            <a:r>
              <a:rPr lang="ko-KR" altLang="en-US" dirty="0" err="1"/>
              <a:t>마이크로서비스와</a:t>
            </a:r>
            <a:r>
              <a:rPr lang="ko-KR" altLang="en-US" dirty="0"/>
              <a:t> 상호작용할 수 있다</a:t>
            </a:r>
            <a:r>
              <a:rPr lang="en-US" altLang="ko-KR" dirty="0"/>
              <a:t>.</a:t>
            </a:r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서버스의 </a:t>
            </a:r>
            <a:r>
              <a:rPr lang="ko-KR" altLang="en-US" b="1" dirty="0" err="1"/>
              <a:t>종단점</a:t>
            </a:r>
            <a:r>
              <a:rPr lang="en-US" altLang="ko-KR" b="1" dirty="0"/>
              <a:t>(end-point)</a:t>
            </a:r>
            <a:r>
              <a:rPr lang="ko-KR" altLang="en-US" b="1" dirty="0"/>
              <a:t>을 </a:t>
            </a:r>
            <a:r>
              <a:rPr lang="en-US" altLang="ko-KR" b="1" dirty="0"/>
              <a:t>API</a:t>
            </a:r>
            <a:r>
              <a:rPr lang="ko-KR" altLang="en-US" b="1" dirty="0"/>
              <a:t>형태로 외부에 노출하고 실질적인 세부사항은 모두 </a:t>
            </a:r>
            <a:r>
              <a:rPr lang="ko-KR" altLang="en-US" b="1" dirty="0" err="1"/>
              <a:t>추상화</a:t>
            </a:r>
            <a:r>
              <a:rPr lang="ko-KR" altLang="en-US" dirty="0" err="1"/>
              <a:t>함</a:t>
            </a:r>
            <a:endParaRPr lang="en-US" altLang="ko-KR" dirty="0"/>
          </a:p>
          <a:p>
            <a:pPr lvl="1"/>
            <a:r>
              <a:rPr lang="en-US" altLang="ko-KR" dirty="0"/>
              <a:t>     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/>
              <a:t>구현 로직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</a:t>
            </a:r>
            <a:r>
              <a:rPr lang="ko-KR" altLang="en-US" dirty="0"/>
              <a:t>프로그래밍 언어</a:t>
            </a:r>
            <a:r>
              <a:rPr lang="en-US" altLang="ko-KR" dirty="0"/>
              <a:t>, 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품질 유지 체계와 같은 기술적 사항은 </a:t>
            </a:r>
            <a:endParaRPr lang="en-US" altLang="ko-KR" dirty="0"/>
          </a:p>
          <a:p>
            <a:pPr lvl="1"/>
            <a:r>
              <a:rPr lang="en-US" altLang="ko-KR" dirty="0"/>
              <a:t>            </a:t>
            </a:r>
            <a:r>
              <a:rPr lang="ko-KR" altLang="en-US" dirty="0"/>
              <a:t>서비스 </a:t>
            </a:r>
            <a:r>
              <a:rPr lang="en-US" altLang="ko-KR" dirty="0"/>
              <a:t>API</a:t>
            </a:r>
            <a:r>
              <a:rPr lang="ko-KR" altLang="en-US" dirty="0"/>
              <a:t>에 의해 철저하게 가려짐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SOA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서비스계약 </a:t>
            </a:r>
            <a:endParaRPr lang="en-US" altLang="ko-KR" dirty="0"/>
          </a:p>
          <a:p>
            <a:pPr marL="1322496" lvl="2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 계약 작성 </a:t>
            </a:r>
            <a:r>
              <a:rPr lang="en-US" altLang="ko-KR" dirty="0"/>
              <a:t>: JSON</a:t>
            </a:r>
            <a:r>
              <a:rPr lang="ko-KR" altLang="en-US" dirty="0"/>
              <a:t>스키마</a:t>
            </a:r>
            <a:r>
              <a:rPr lang="en-US" altLang="ko-KR" dirty="0"/>
              <a:t>, WADL,</a:t>
            </a:r>
            <a:r>
              <a:rPr lang="ko-KR" altLang="en-US" dirty="0"/>
              <a:t> </a:t>
            </a:r>
            <a:r>
              <a:rPr lang="en-US" altLang="ko-KR" dirty="0"/>
              <a:t>Swagger,</a:t>
            </a:r>
            <a:r>
              <a:rPr lang="ko-KR" altLang="en-US" dirty="0"/>
              <a:t> </a:t>
            </a:r>
            <a:r>
              <a:rPr lang="en-US" altLang="ko-KR" dirty="0"/>
              <a:t>RAML</a:t>
            </a:r>
            <a:r>
              <a:rPr lang="ko-KR" altLang="en-US" dirty="0"/>
              <a:t> 등</a:t>
            </a:r>
            <a:endParaRPr lang="en-US" altLang="ko-KR" dirty="0"/>
          </a:p>
          <a:p>
            <a:pPr marL="1322496" lvl="2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 커뮤니케이션 방식 </a:t>
            </a:r>
            <a:r>
              <a:rPr lang="en-US" altLang="ko-KR" dirty="0"/>
              <a:t>: </a:t>
            </a:r>
            <a:r>
              <a:rPr lang="ko-KR" altLang="en-US" dirty="0"/>
              <a:t>일반적으로 </a:t>
            </a:r>
            <a:r>
              <a:rPr lang="en-US" altLang="ko-KR" dirty="0"/>
              <a:t>JSON/REST</a:t>
            </a:r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느슨한 결합 </a:t>
            </a:r>
            <a:r>
              <a:rPr lang="en-US" altLang="ko-KR" dirty="0"/>
              <a:t>: </a:t>
            </a:r>
            <a:r>
              <a:rPr lang="ko-KR" altLang="en-US" dirty="0"/>
              <a:t>이벤트를 통한 입력</a:t>
            </a:r>
            <a:r>
              <a:rPr lang="en-US" altLang="ko-KR" dirty="0"/>
              <a:t>, </a:t>
            </a:r>
            <a:r>
              <a:rPr lang="ko-KR" altLang="en-US" dirty="0"/>
              <a:t>이벤트를 통한 응답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 추상화 </a:t>
            </a:r>
            <a:r>
              <a:rPr lang="en-US" altLang="ko-KR" dirty="0"/>
              <a:t>: </a:t>
            </a:r>
            <a:r>
              <a:rPr lang="ko-KR" altLang="en-US" dirty="0"/>
              <a:t>구현 실체를 포함한 모든 라이브러리</a:t>
            </a:r>
            <a:r>
              <a:rPr lang="en-US" altLang="ko-KR" dirty="0"/>
              <a:t>, </a:t>
            </a:r>
            <a:r>
              <a:rPr lang="ko-KR" altLang="en-US" dirty="0"/>
              <a:t>제반 환경 전체를 추상화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 재사용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무상태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 </a:t>
            </a:r>
            <a:r>
              <a:rPr lang="ko-KR" altLang="en-US" dirty="0" err="1"/>
              <a:t>발견성</a:t>
            </a:r>
            <a:r>
              <a:rPr lang="en-US" altLang="ko-KR" dirty="0"/>
              <a:t>(discoverable)</a:t>
            </a:r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/>
              <a:t>호환성</a:t>
            </a:r>
            <a:r>
              <a:rPr lang="en-US" altLang="ko-KR" dirty="0"/>
              <a:t>(</a:t>
            </a:r>
            <a:r>
              <a:rPr lang="en-US" altLang="ko-KR" dirty="0" err="1"/>
              <a:t>interoperablility</a:t>
            </a:r>
            <a:r>
              <a:rPr lang="en-US" altLang="ko-KR" dirty="0"/>
              <a:t>)</a:t>
            </a:r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 err="1"/>
              <a:t>조립성</a:t>
            </a:r>
            <a:r>
              <a:rPr lang="en-US" altLang="ko-KR" dirty="0"/>
              <a:t>(</a:t>
            </a:r>
            <a:r>
              <a:rPr lang="en-US" altLang="ko-KR" dirty="0" err="1"/>
              <a:t>composablility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경량화 </a:t>
            </a:r>
            <a:r>
              <a:rPr lang="en-US" altLang="ko-KR" dirty="0"/>
              <a:t>: </a:t>
            </a:r>
            <a:r>
              <a:rPr lang="ko-KR" altLang="en-US" dirty="0"/>
              <a:t>하나의 비즈니스 범위에 맞춰 만들어지므로 하나의 기능만 수행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마이크로서비스가</a:t>
            </a:r>
            <a:r>
              <a:rPr lang="ko-KR" altLang="en-US" dirty="0"/>
              <a:t> 작은 공간만을 차지한다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마이크로서비스를</a:t>
            </a:r>
            <a:r>
              <a:rPr lang="ko-KR" altLang="en-US" dirty="0"/>
              <a:t> 이루는 기술을 선택할 때에도 그 기술이 </a:t>
            </a:r>
            <a:endParaRPr lang="en-US" altLang="ko-KR" dirty="0"/>
          </a:p>
          <a:p>
            <a:pPr lvl="1"/>
            <a:r>
              <a:rPr lang="en-US" altLang="ko-KR" dirty="0"/>
              <a:t>       </a:t>
            </a:r>
            <a:r>
              <a:rPr lang="ko-KR" altLang="en-US" dirty="0"/>
              <a:t>가벼운지 꼭 확인해야 한다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도커</a:t>
            </a:r>
            <a:r>
              <a:rPr lang="ko-KR" altLang="en-US" dirty="0">
                <a:sym typeface="Wingdings" panose="05000000000000000000" pitchFamily="2" charset="2"/>
              </a:rPr>
              <a:t> 컨테이너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ym typeface="Wingdings" panose="05000000000000000000" pitchFamily="2" charset="2"/>
              </a:rPr>
              <a:t>다양한 언어로 구성할 수 있는 </a:t>
            </a:r>
            <a:r>
              <a:rPr lang="ko-KR" altLang="en-US" dirty="0" err="1">
                <a:sym typeface="Wingdings" panose="05000000000000000000" pitchFamily="2" charset="2"/>
              </a:rPr>
              <a:t>마이크로서비스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ym typeface="Wingdings" panose="05000000000000000000" pitchFamily="2" charset="2"/>
              </a:rPr>
              <a:t>동일한 기술의 다른 버전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언어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아키텍처 사용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4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399452" cy="369332"/>
          </a:xfrm>
        </p:spPr>
        <p:txBody>
          <a:bodyPr/>
          <a:lstStyle/>
          <a:p>
            <a:r>
              <a:rPr lang="en-US" altLang="ko-KR" dirty="0"/>
              <a:t>1.3 Micro Service </a:t>
            </a:r>
            <a:r>
              <a:rPr lang="ko-KR" altLang="en-US" dirty="0"/>
              <a:t>특징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8" name="내용 개체 틀 30"/>
          <p:cNvSpPr>
            <a:spLocks noGrp="1"/>
          </p:cNvSpPr>
          <p:nvPr>
            <p:ph idx="13"/>
          </p:nvPr>
        </p:nvSpPr>
        <p:spPr>
          <a:xfrm>
            <a:off x="651657" y="1249925"/>
            <a:ext cx="9606768" cy="65507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ym typeface="Wingdings" panose="05000000000000000000" pitchFamily="2" charset="2"/>
              </a:rPr>
              <a:t>마이크로서비스</a:t>
            </a:r>
            <a:r>
              <a:rPr lang="ko-KR" altLang="en-US" dirty="0">
                <a:sym typeface="Wingdings" panose="05000000000000000000" pitchFamily="2" charset="2"/>
              </a:rPr>
              <a:t> 환경에서의 자동화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ym typeface="Wingdings" panose="05000000000000000000" pitchFamily="2" charset="2"/>
              </a:rPr>
              <a:t>여러 개의 작은 서비스로 분리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관리를 위한 자동화 필수</a:t>
            </a:r>
            <a:r>
              <a:rPr lang="en-US" altLang="ko-KR" dirty="0">
                <a:sym typeface="Wingdings" panose="05000000000000000000" pitchFamily="2" charset="2"/>
              </a:rPr>
              <a:t> (CI  </a:t>
            </a:r>
            <a:r>
              <a:rPr lang="ko-KR" altLang="en-US" dirty="0">
                <a:sym typeface="Wingdings" panose="05000000000000000000" pitchFamily="2" charset="2"/>
              </a:rPr>
              <a:t>테스팅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인프라스트럭처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프로비저닝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CD)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ym typeface="Wingdings" panose="05000000000000000000" pitchFamily="2" charset="2"/>
              </a:rPr>
              <a:t>마이크로서비스를</a:t>
            </a:r>
            <a:r>
              <a:rPr lang="ko-KR" altLang="en-US" dirty="0">
                <a:sym typeface="Wingdings" panose="05000000000000000000" pitchFamily="2" charset="2"/>
              </a:rPr>
              <a:t> 지원하는 생태계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ym typeface="Wingdings" panose="05000000000000000000" pitchFamily="2" charset="2"/>
              </a:rPr>
              <a:t>동적이고 분산돼 있는 </a:t>
            </a:r>
            <a:r>
              <a:rPr lang="ko-KR" altLang="en-US" dirty="0" err="1">
                <a:sym typeface="Wingdings" panose="05000000000000000000" pitchFamily="2" charset="2"/>
              </a:rPr>
              <a:t>마이크로서비스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ym typeface="Wingdings" panose="05000000000000000000" pitchFamily="2" charset="2"/>
              </a:rPr>
              <a:t>JSON/REST </a:t>
            </a:r>
            <a:r>
              <a:rPr lang="ko-KR" altLang="en-US" dirty="0">
                <a:sym typeface="Wingdings" panose="05000000000000000000" pitchFamily="2" charset="2"/>
              </a:rPr>
              <a:t>통신 아키텍처</a:t>
            </a:r>
            <a:r>
              <a:rPr lang="en-US" altLang="ko-KR" dirty="0">
                <a:sym typeface="Wingdings" panose="05000000000000000000" pitchFamily="2" charset="2"/>
              </a:rPr>
              <a:t>, Kafka </a:t>
            </a:r>
            <a:r>
              <a:rPr lang="ko-KR" altLang="en-US" dirty="0">
                <a:sym typeface="Wingdings" panose="05000000000000000000" pitchFamily="2" charset="2"/>
              </a:rPr>
              <a:t>등을 이용한 </a:t>
            </a:r>
            <a:r>
              <a:rPr lang="en-US" altLang="ko-KR" dirty="0">
                <a:sym typeface="Wingdings" panose="05000000000000000000" pitchFamily="2" charset="2"/>
              </a:rPr>
              <a:t>Message Stream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주로 사용</a:t>
            </a:r>
            <a:r>
              <a:rPr lang="en-US" altLang="ko-KR" dirty="0">
                <a:sym typeface="Wingdings" panose="05000000000000000000" pitchFamily="2" charset="2"/>
              </a:rPr>
              <a:t>(SOA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집중화된</a:t>
            </a:r>
            <a:r>
              <a:rPr lang="ko-KR" altLang="en-US" dirty="0">
                <a:sym typeface="Wingdings" panose="05000000000000000000" pitchFamily="2" charset="2"/>
              </a:rPr>
              <a:t> 관리 체계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 </a:t>
            </a:r>
            <a:r>
              <a:rPr lang="en-US" altLang="ko-KR" dirty="0">
                <a:sym typeface="Wingdings" panose="05000000000000000000" pitchFamily="2" charset="2"/>
              </a:rPr>
              <a:t>: ESB)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ym typeface="Wingdings" panose="05000000000000000000" pitchFamily="2" charset="2"/>
              </a:rPr>
              <a:t>붕괴 저항성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빨리 실패하기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자체 치유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장애를 예상하고 대응하는 시스템</a:t>
            </a:r>
            <a:r>
              <a:rPr lang="en-US" altLang="ko-KR" dirty="0"/>
              <a:t>(</a:t>
            </a:r>
            <a:r>
              <a:rPr lang="ko-KR" altLang="en-US" dirty="0"/>
              <a:t>평균 </a:t>
            </a:r>
            <a:r>
              <a:rPr lang="ko-KR" altLang="en-US" dirty="0" err="1"/>
              <a:t>무고장</a:t>
            </a:r>
            <a:r>
              <a:rPr lang="ko-KR" altLang="en-US" dirty="0"/>
              <a:t> 시간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평균 복구 시간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804123" lvl="1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ym typeface="Wingdings" panose="05000000000000000000" pitchFamily="2" charset="2"/>
              </a:rPr>
              <a:t>자체 치유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시스템이 장애로부터 학습하고 스스로를 장애에 적응시킨다는 개념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E17A26-83AB-4304-93AA-6EA87F3F2535}"/>
              </a:ext>
            </a:extLst>
          </p:cNvPr>
          <p:cNvGrpSpPr/>
          <p:nvPr/>
        </p:nvGrpSpPr>
        <p:grpSpPr>
          <a:xfrm>
            <a:off x="1424940" y="2418302"/>
            <a:ext cx="6423660" cy="2466118"/>
            <a:chOff x="1424940" y="2265902"/>
            <a:chExt cx="6423660" cy="246611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3F1B0B-A678-4F8E-A832-6E1318A7A3CD}"/>
                </a:ext>
              </a:extLst>
            </p:cNvPr>
            <p:cNvSpPr/>
            <p:nvPr/>
          </p:nvSpPr>
          <p:spPr>
            <a:xfrm>
              <a:off x="1424940" y="4122420"/>
              <a:ext cx="5189220" cy="609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자체 관리 및 자체 치유 가능한 클라우드 환경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488B7D-227E-45EC-BF20-D5A5A17FF83A}"/>
                </a:ext>
              </a:extLst>
            </p:cNvPr>
            <p:cNvSpPr/>
            <p:nvPr/>
          </p:nvSpPr>
          <p:spPr>
            <a:xfrm>
              <a:off x="1424940" y="2265902"/>
              <a:ext cx="5189220" cy="609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서비스 라우팅 </a:t>
              </a:r>
              <a:r>
                <a:rPr lang="en-US" altLang="ko-KR" sz="1400" dirty="0">
                  <a:solidFill>
                    <a:schemeClr val="tx1"/>
                  </a:solidFill>
                </a:rPr>
                <a:t>/ API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게이트웨이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6F8176-BDD8-4111-B399-AFDDB3ABF0D7}"/>
                </a:ext>
              </a:extLst>
            </p:cNvPr>
            <p:cNvSpPr/>
            <p:nvPr/>
          </p:nvSpPr>
          <p:spPr>
            <a:xfrm>
              <a:off x="1424940" y="3189303"/>
              <a:ext cx="1615440" cy="609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서비스 로깅 및 모니터링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803E3B-9363-4028-A948-67EC4B60086A}"/>
                </a:ext>
              </a:extLst>
            </p:cNvPr>
            <p:cNvSpPr/>
            <p:nvPr/>
          </p:nvSpPr>
          <p:spPr>
            <a:xfrm>
              <a:off x="3211831" y="3189303"/>
              <a:ext cx="1615439" cy="60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마이크로서비스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91F7492-68C9-4457-B32A-A2DFADE9F60D}"/>
                </a:ext>
              </a:extLst>
            </p:cNvPr>
            <p:cNvSpPr/>
            <p:nvPr/>
          </p:nvSpPr>
          <p:spPr>
            <a:xfrm>
              <a:off x="4998721" y="3189303"/>
              <a:ext cx="1615439" cy="609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서비스 레지스트리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4076D1-460D-421A-8617-E9798EC45E56}"/>
                </a:ext>
              </a:extLst>
            </p:cNvPr>
            <p:cNvSpPr/>
            <p:nvPr/>
          </p:nvSpPr>
          <p:spPr>
            <a:xfrm>
              <a:off x="6797040" y="2265902"/>
              <a:ext cx="1051560" cy="24661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데브옵스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58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3378613" cy="369332"/>
          </a:xfrm>
        </p:spPr>
        <p:txBody>
          <a:bodyPr/>
          <a:lstStyle/>
          <a:p>
            <a:r>
              <a:rPr lang="en-US" altLang="ko-KR" dirty="0"/>
              <a:t>1.4 Micro Service </a:t>
            </a:r>
            <a:r>
              <a:rPr lang="ko-KR" altLang="en-US" dirty="0"/>
              <a:t>장점</a:t>
            </a:r>
            <a:r>
              <a:rPr lang="en-US" altLang="ko-KR" dirty="0"/>
              <a:t>/</a:t>
            </a:r>
            <a:r>
              <a:rPr lang="ko-KR" altLang="en-US" dirty="0"/>
              <a:t>단점</a:t>
            </a:r>
          </a:p>
        </p:txBody>
      </p:sp>
      <p:sp>
        <p:nvSpPr>
          <p:cNvPr id="17" name="내용 개체 틀 30">
            <a:extLst>
              <a:ext uri="{FF2B5EF4-FFF2-40B4-BE49-F238E27FC236}">
                <a16:creationId xmlns:a16="http://schemas.microsoft.com/office/drawing/2014/main" id="{FE29D5E8-07DB-46B4-8801-36103D47198A}"/>
              </a:ext>
            </a:extLst>
          </p:cNvPr>
          <p:cNvSpPr txBox="1">
            <a:spLocks/>
          </p:cNvSpPr>
          <p:nvPr/>
        </p:nvSpPr>
        <p:spPr>
          <a:xfrm>
            <a:off x="651657" y="1219445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장점</a:t>
            </a:r>
            <a:endParaRPr lang="en-US" altLang="ko-KR" dirty="0"/>
          </a:p>
          <a:p>
            <a:pPr marL="861273" lvl="1" indent="-342900">
              <a:buFont typeface="Wingdings" panose="05000000000000000000" pitchFamily="2" charset="2"/>
              <a:buChar char="Ø"/>
            </a:pPr>
            <a:r>
              <a:rPr lang="ko-KR" altLang="en-US" dirty="0"/>
              <a:t>복잡성의 문제를 해결한다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         : </a:t>
            </a:r>
            <a:r>
              <a:rPr lang="ko-KR" altLang="en-US" dirty="0"/>
              <a:t>개별 서비스는 훨씬 더 빠르게 개발할 수 있고 훨씬 더 쉽게 이해하고 유지 관리</a:t>
            </a:r>
            <a:endParaRPr lang="en-US" altLang="ko-KR" dirty="0"/>
          </a:p>
          <a:p>
            <a:pPr marL="861273" lvl="1" indent="-342900">
              <a:buFont typeface="Wingdings" panose="05000000000000000000" pitchFamily="2" charset="2"/>
              <a:buChar char="Ø"/>
            </a:pPr>
            <a:r>
              <a:rPr lang="ko-KR" altLang="en-US" dirty="0"/>
              <a:t>서비스는 해당 서비스에 중점을 둔 </a:t>
            </a:r>
            <a:r>
              <a:rPr lang="ko-KR" altLang="en-US" b="1" dirty="0"/>
              <a:t>팀</a:t>
            </a:r>
            <a:r>
              <a:rPr lang="ko-KR" altLang="en-US" dirty="0"/>
              <a:t>에서 </a:t>
            </a:r>
            <a:r>
              <a:rPr lang="ko-KR" altLang="en-US" b="1" dirty="0"/>
              <a:t>독립적</a:t>
            </a:r>
            <a:r>
              <a:rPr lang="ko-KR" altLang="en-US" dirty="0"/>
              <a:t>으로 개발할 수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         : </a:t>
            </a:r>
            <a:r>
              <a:rPr lang="ko-KR" altLang="en-US" dirty="0"/>
              <a:t>서비스가 </a:t>
            </a:r>
            <a:r>
              <a:rPr lang="en-US" altLang="ko-KR" dirty="0"/>
              <a:t>API </a:t>
            </a:r>
            <a:r>
              <a:rPr lang="ko-KR" altLang="en-US" dirty="0"/>
              <a:t>계약을 준수하는 경우 합리적인 기술을 자유롭게 선택 가능</a:t>
            </a:r>
            <a:endParaRPr lang="en-US" altLang="ko-KR" dirty="0"/>
          </a:p>
          <a:p>
            <a:pPr marL="861273" lvl="1" indent="-342900">
              <a:buFont typeface="Wingdings" panose="05000000000000000000" pitchFamily="2" charset="2"/>
              <a:buChar char="Ø"/>
            </a:pPr>
            <a:r>
              <a:rPr lang="ko-KR" altLang="en-US" dirty="0"/>
              <a:t>서비스별로 독립적 배포가 가능 </a:t>
            </a:r>
            <a:r>
              <a:rPr lang="en-US" altLang="ko-KR" dirty="0"/>
              <a:t>(CI/CD)</a:t>
            </a:r>
          </a:p>
          <a:p>
            <a:pPr marL="861273" lvl="1" indent="-342900">
              <a:buFont typeface="Wingdings" panose="05000000000000000000" pitchFamily="2" charset="2"/>
              <a:buChar char="Ø"/>
            </a:pPr>
            <a:r>
              <a:rPr lang="ko-KR" altLang="en-US" dirty="0"/>
              <a:t> 각 서비스를 독립적으로 확장</a:t>
            </a:r>
            <a:r>
              <a:rPr lang="en-US" altLang="ko-KR" dirty="0"/>
              <a:t>(Scale-Out)</a:t>
            </a:r>
          </a:p>
          <a:p>
            <a:pPr marL="861273" lvl="1" indent="-34290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단점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용어 자체 </a:t>
            </a:r>
            <a:r>
              <a:rPr lang="en-US" altLang="ko-KR" dirty="0"/>
              <a:t>: </a:t>
            </a:r>
            <a:r>
              <a:rPr lang="ko-KR" altLang="en-US" dirty="0" err="1"/>
              <a:t>마이크로서비스라는</a:t>
            </a:r>
            <a:r>
              <a:rPr lang="ko-KR" altLang="en-US" dirty="0"/>
              <a:t> 용어는 서비스 규모를 지나치게 강조 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       </a:t>
            </a:r>
            <a:r>
              <a:rPr lang="ko-KR" altLang="en-US" dirty="0">
                <a:sym typeface="Wingdings" panose="05000000000000000000" pitchFamily="2" charset="2"/>
              </a:rPr>
              <a:t>소규모 서비스가 바람직하지만 목적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애자일 개발 및 배포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위한 수단이지 목표가 아님을 기억하는 것이 중요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복잡성의 증가 </a:t>
            </a:r>
            <a:r>
              <a:rPr lang="en-US" altLang="ko-KR" dirty="0"/>
              <a:t>: </a:t>
            </a:r>
            <a:r>
              <a:rPr lang="ko-KR" altLang="en-US" dirty="0"/>
              <a:t>프로세스간 통신 메커니즘 구현 필요 </a:t>
            </a:r>
            <a:r>
              <a:rPr lang="en-US" altLang="ko-KR" dirty="0">
                <a:sym typeface="Wingdings" panose="05000000000000000000" pitchFamily="2" charset="2"/>
              </a:rPr>
              <a:t> Spring Boot Eureka/Ribbon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데이터 </a:t>
            </a:r>
            <a:r>
              <a:rPr lang="en-US" altLang="ko-KR" dirty="0"/>
              <a:t>transaction</a:t>
            </a:r>
            <a:r>
              <a:rPr lang="ko-KR" altLang="en-US" dirty="0"/>
              <a:t>의 일관성 유지 어려움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 일관성 기반 접근 방식을 사용</a:t>
            </a:r>
            <a:endParaRPr lang="en-US" altLang="ko-KR" dirty="0"/>
          </a:p>
          <a:p>
            <a:pPr marL="804123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배포의 어려움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개발자의 배포 방법 제어와 높은 수준의 자동화 필요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https://www.nginx.com/blog/introduction-to-microservices/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https://sabarada.tistory.com/51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https://waspro.tistory.com/429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34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DF45D-17A4-422E-925E-9AC28CF491C0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59473" y="674051"/>
            <a:ext cx="6534925" cy="369332"/>
          </a:xfrm>
        </p:spPr>
        <p:txBody>
          <a:bodyPr/>
          <a:lstStyle/>
          <a:p>
            <a:r>
              <a:rPr lang="en-US" altLang="ko-KR" dirty="0"/>
              <a:t>1.5 Cloud Native App </a:t>
            </a:r>
            <a:r>
              <a:rPr lang="ko-KR" altLang="en-US" dirty="0"/>
              <a:t>개발 방법론</a:t>
            </a:r>
            <a:r>
              <a:rPr lang="en-US" altLang="ko-KR" dirty="0"/>
              <a:t> (Twelve-Factor App)</a:t>
            </a:r>
            <a:endParaRPr lang="ko-KR" altLang="en-US" dirty="0"/>
          </a:p>
        </p:txBody>
      </p:sp>
      <p:sp>
        <p:nvSpPr>
          <p:cNvPr id="4" name="내용 개체 틀 30">
            <a:extLst>
              <a:ext uri="{FF2B5EF4-FFF2-40B4-BE49-F238E27FC236}">
                <a16:creationId xmlns:a16="http://schemas.microsoft.com/office/drawing/2014/main" id="{75718EF4-DB37-45BB-AE94-69262DD8B191}"/>
              </a:ext>
            </a:extLst>
          </p:cNvPr>
          <p:cNvSpPr txBox="1">
            <a:spLocks/>
          </p:cNvSpPr>
          <p:nvPr/>
        </p:nvSpPr>
        <p:spPr>
          <a:xfrm>
            <a:off x="651657" y="1095620"/>
            <a:ext cx="9606768" cy="6550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fontAlgn="base" latinLnBrk="1" hangingPunct="1">
              <a:lnSpc>
                <a:spcPct val="11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ko-KR" altLang="en-US" sz="1600" kern="1200" dirty="0" smtClean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32824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1837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746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55120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73493" indent="0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 </a:t>
            </a:r>
            <a:r>
              <a:rPr lang="ko-KR" altLang="en-US" dirty="0"/>
              <a:t>코드베이스</a:t>
            </a:r>
            <a:r>
              <a:rPr lang="en-US" altLang="ko-KR" dirty="0"/>
              <a:t>: </a:t>
            </a:r>
            <a:r>
              <a:rPr lang="ko-KR" altLang="en-US" dirty="0"/>
              <a:t>버전 관리되는 하나의 코드베이스와 다양한 배포</a:t>
            </a:r>
          </a:p>
          <a:p>
            <a:pPr lvl="1"/>
            <a:r>
              <a:rPr lang="ko-KR" altLang="en-US" dirty="0"/>
              <a:t>애플리케이션당 하나의 코드베이스만 존재하고 이를 </a:t>
            </a:r>
            <a:r>
              <a:rPr lang="en-US" altLang="ko-KR" dirty="0"/>
              <a:t>CI/CD(Continuous Integration/Continuous Delivery)</a:t>
            </a:r>
            <a:r>
              <a:rPr lang="ko-KR" altLang="en-US" dirty="0"/>
              <a:t>를 통해서 다양한 환경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)</a:t>
            </a:r>
            <a:r>
              <a:rPr lang="ko-KR" altLang="en-US" dirty="0"/>
              <a:t>에 배포합니다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종속성</a:t>
            </a:r>
            <a:r>
              <a:rPr lang="en-US" altLang="ko-KR" dirty="0"/>
              <a:t>: </a:t>
            </a:r>
            <a:r>
              <a:rPr lang="ko-KR" altLang="en-US" dirty="0"/>
              <a:t>명시적으로 선언되고 분리된 종속성</a:t>
            </a:r>
            <a:r>
              <a:rPr lang="en-US" altLang="ko-KR" dirty="0"/>
              <a:t>(Maven</a:t>
            </a:r>
            <a:r>
              <a:rPr lang="ko-KR" altLang="en-US" dirty="0"/>
              <a:t>과 같은 종속성 관리 도구 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설정</a:t>
            </a:r>
            <a:r>
              <a:rPr lang="en-US" altLang="ko-KR" dirty="0"/>
              <a:t>: </a:t>
            </a:r>
            <a:r>
              <a:rPr lang="ko-KR" altLang="en-US" dirty="0"/>
              <a:t>설정과 코드를 명시적으로 분리하여 실행 환경에 맞는 설정으로 유연하게 변경 가능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백엔드</a:t>
            </a:r>
            <a:r>
              <a:rPr lang="ko-KR" altLang="en-US" dirty="0"/>
              <a:t> 서비스</a:t>
            </a:r>
            <a:r>
              <a:rPr lang="en-US" altLang="ko-KR" dirty="0"/>
              <a:t>: </a:t>
            </a:r>
            <a:r>
              <a:rPr lang="ko-KR" altLang="en-US" dirty="0" err="1"/>
              <a:t>백엔드</a:t>
            </a:r>
            <a:r>
              <a:rPr lang="ko-KR" altLang="en-US" dirty="0"/>
              <a:t> 서비스를 연결된 리소스로 취급</a:t>
            </a:r>
          </a:p>
          <a:p>
            <a:pPr lvl="1"/>
            <a:r>
              <a:rPr lang="ko-KR" altLang="en-US" dirty="0"/>
              <a:t>네트워크를 통해서 사용하는 외부의 서비스를 리소스로 간주</a:t>
            </a:r>
            <a:r>
              <a:rPr lang="en-US" altLang="ko-KR" dirty="0"/>
              <a:t>. </a:t>
            </a:r>
            <a:r>
              <a:rPr lang="ko-KR" altLang="en-US" dirty="0"/>
              <a:t>설정 시스템에 저장된 값을 읽어 해당 리소스에 접근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빌드</a:t>
            </a:r>
            <a:r>
              <a:rPr lang="en-US" altLang="ko-KR" dirty="0"/>
              <a:t>, </a:t>
            </a:r>
            <a:r>
              <a:rPr lang="ko-KR" altLang="en-US" dirty="0"/>
              <a:t>릴리즈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: </a:t>
            </a:r>
            <a:r>
              <a:rPr lang="ko-KR" altLang="en-US" dirty="0"/>
              <a:t>철저하게 분리한 빌드와 실행 단계 </a:t>
            </a:r>
            <a:r>
              <a:rPr lang="en-US" altLang="ko-KR" dirty="0"/>
              <a:t>(CI/CD</a:t>
            </a:r>
            <a:r>
              <a:rPr lang="ko-KR" altLang="en-US" dirty="0"/>
              <a:t>를 통해서 단계를 분리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프로세스</a:t>
            </a:r>
            <a:r>
              <a:rPr lang="en-US" altLang="ko-KR" dirty="0"/>
              <a:t>: </a:t>
            </a:r>
            <a:r>
              <a:rPr lang="ko-KR" altLang="en-US" dirty="0"/>
              <a:t>애플리케이션을 하나 또는 여러 개의 </a:t>
            </a:r>
            <a:r>
              <a:rPr lang="ko-KR" altLang="en-US" dirty="0" err="1"/>
              <a:t>무상태</a:t>
            </a:r>
            <a:r>
              <a:rPr lang="en-US" altLang="ko-KR" dirty="0"/>
              <a:t>(stateless) </a:t>
            </a:r>
            <a:r>
              <a:rPr lang="ko-KR" altLang="en-US" dirty="0"/>
              <a:t>프로세스로 실행</a:t>
            </a:r>
          </a:p>
          <a:p>
            <a:r>
              <a:rPr lang="en-US" altLang="ko-KR" dirty="0"/>
              <a:t>7. </a:t>
            </a:r>
            <a:r>
              <a:rPr lang="ko-KR" altLang="en-US" dirty="0"/>
              <a:t>포트 바인딩</a:t>
            </a:r>
            <a:r>
              <a:rPr lang="en-US" altLang="ko-KR" dirty="0"/>
              <a:t>: </a:t>
            </a:r>
            <a:r>
              <a:rPr lang="ko-KR" altLang="en-US" dirty="0"/>
              <a:t>포트 바인딩을 사용해서 서비스 공개 </a:t>
            </a:r>
            <a:r>
              <a:rPr lang="en-US" altLang="ko-KR" dirty="0"/>
              <a:t>(</a:t>
            </a:r>
            <a:r>
              <a:rPr lang="ko-KR" altLang="en-US" dirty="0"/>
              <a:t>앱은 독립적이어야 합니다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8. </a:t>
            </a:r>
            <a:r>
              <a:rPr lang="ko-KR" altLang="en-US" dirty="0"/>
              <a:t>동시성</a:t>
            </a:r>
            <a:r>
              <a:rPr lang="en-US" altLang="ko-KR" dirty="0"/>
              <a:t>: </a:t>
            </a:r>
            <a:r>
              <a:rPr lang="ko-KR" altLang="en-US" dirty="0"/>
              <a:t>프로세스 모델을 사용한 확장 </a:t>
            </a:r>
            <a:r>
              <a:rPr lang="en-US" altLang="ko-KR" dirty="0"/>
              <a:t>(</a:t>
            </a:r>
            <a:r>
              <a:rPr lang="ko-KR" altLang="en-US" dirty="0"/>
              <a:t>각 서비스와 함수는 독립적이고 수평적으로 동작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9. </a:t>
            </a:r>
            <a:r>
              <a:rPr lang="ko-KR" altLang="en-US" dirty="0"/>
              <a:t>폐기 가능</a:t>
            </a:r>
            <a:r>
              <a:rPr lang="en-US" altLang="ko-KR" dirty="0"/>
              <a:t>: </a:t>
            </a:r>
            <a:r>
              <a:rPr lang="ko-KR" altLang="en-US" dirty="0"/>
              <a:t>빠른 시작과 </a:t>
            </a:r>
            <a:r>
              <a:rPr lang="ko-KR" altLang="en-US" dirty="0" err="1"/>
              <a:t>그레이스풀</a:t>
            </a:r>
            <a:r>
              <a:rPr lang="ko-KR" altLang="en-US" dirty="0"/>
              <a:t> </a:t>
            </a:r>
            <a:r>
              <a:rPr lang="ko-KR" altLang="en-US" dirty="0" err="1"/>
              <a:t>셧다운</a:t>
            </a:r>
            <a:r>
              <a:rPr lang="en-US" altLang="ko-KR" dirty="0"/>
              <a:t>(Graceful shutdown)</a:t>
            </a:r>
            <a:r>
              <a:rPr lang="ko-KR" altLang="en-US" dirty="0"/>
              <a:t>을 통한 안정성 극대화</a:t>
            </a:r>
          </a:p>
          <a:p>
            <a:r>
              <a:rPr lang="en-US" altLang="ko-KR" dirty="0"/>
              <a:t>10. </a:t>
            </a:r>
            <a:r>
              <a:rPr lang="ko-KR" altLang="en-US" dirty="0"/>
              <a:t>개발</a:t>
            </a:r>
            <a:r>
              <a:rPr lang="en-US" altLang="ko-KR" dirty="0"/>
              <a:t>/</a:t>
            </a:r>
            <a:r>
              <a:rPr lang="ko-KR" altLang="en-US" dirty="0"/>
              <a:t>프로덕션환경 일치</a:t>
            </a:r>
            <a:r>
              <a:rPr lang="en-US" altLang="ko-KR" dirty="0"/>
              <a:t>: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 err="1"/>
              <a:t>스테이징</a:t>
            </a:r>
            <a:r>
              <a:rPr lang="en-US" altLang="ko-KR" dirty="0"/>
              <a:t>, </a:t>
            </a:r>
            <a:r>
              <a:rPr lang="ko-KR" altLang="en-US" dirty="0"/>
              <a:t>프로덕션 환경을 최대한 비슷하게 유지 </a:t>
            </a:r>
            <a:r>
              <a:rPr lang="en-US" altLang="ko-KR" dirty="0"/>
              <a:t>(CI/CD </a:t>
            </a:r>
            <a:r>
              <a:rPr lang="ko-KR" altLang="en-US" dirty="0"/>
              <a:t>가능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11. </a:t>
            </a:r>
            <a:r>
              <a:rPr lang="ko-KR" altLang="en-US" dirty="0"/>
              <a:t>로그</a:t>
            </a:r>
            <a:r>
              <a:rPr lang="en-US" altLang="ko-KR" dirty="0"/>
              <a:t>: </a:t>
            </a:r>
            <a:r>
              <a:rPr lang="ko-KR" altLang="en-US" dirty="0"/>
              <a:t>로그를 이벤트 스트림으로 취급</a:t>
            </a:r>
            <a:r>
              <a:rPr lang="en-US" altLang="ko-KR" dirty="0"/>
              <a:t>(</a:t>
            </a:r>
            <a:r>
              <a:rPr lang="ko-KR" altLang="en-US" dirty="0"/>
              <a:t>개별 앱은 로그를 관리하지 않고 외부 시스템으로 전달함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12. Admin </a:t>
            </a:r>
            <a:r>
              <a:rPr lang="ko-KR" altLang="en-US" dirty="0"/>
              <a:t>프로세스</a:t>
            </a:r>
            <a:r>
              <a:rPr lang="en-US" altLang="ko-KR" dirty="0"/>
              <a:t>: admin/maintenance </a:t>
            </a:r>
            <a:r>
              <a:rPr lang="ko-KR" altLang="en-US" dirty="0"/>
              <a:t>작업을 일회성 프로세스로 실행</a:t>
            </a:r>
          </a:p>
          <a:p>
            <a:pPr lvl="1"/>
            <a:r>
              <a:rPr lang="ko-KR" altLang="en-US" dirty="0"/>
              <a:t>관리를 위한 코드와 작업을 분리하지 않고 동일한 환경에서 배포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https://www.samsungsds.com/kr/insights/spring_cloud.html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45102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8395</TotalTime>
  <Words>4050</Words>
  <Application>Microsoft Office PowerPoint</Application>
  <PresentationFormat>사용자 지정</PresentationFormat>
  <Paragraphs>830</Paragraphs>
  <Slides>31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210 옴니고딕 050</vt:lpstr>
      <vt:lpstr>HY헤드라인M</vt:lpstr>
      <vt:lpstr>KoPub돋움체 Bold</vt:lpstr>
      <vt:lpstr>KoPub돋움체 Medium</vt:lpstr>
      <vt:lpstr>KoPub바탕체 Bold</vt:lpstr>
      <vt:lpstr>KoPub바탕체 Light</vt:lpstr>
      <vt:lpstr>맑은 고딕</vt:lpstr>
      <vt:lpstr>Arial</vt:lpstr>
      <vt:lpstr>Calibri</vt:lpstr>
      <vt:lpstr>Wingdings</vt:lpstr>
      <vt:lpstr>2_Office 테마</vt:lpstr>
      <vt:lpstr>3_Office 테마</vt:lpstr>
      <vt:lpstr>4_Office 테마</vt:lpstr>
      <vt:lpstr>1_Office 테마</vt:lpstr>
      <vt:lpstr>PowerPoint 프레젠테이션</vt:lpstr>
      <vt:lpstr>PowerPoint 프레젠테이션</vt:lpstr>
      <vt:lpstr>PowerPoint 프레젠테이션</vt:lpstr>
      <vt:lpstr>1.1 Micro Service Architecture 란?</vt:lpstr>
      <vt:lpstr>1.2 Micro Service 원칙</vt:lpstr>
      <vt:lpstr>1.3 Micro Service 특징 (1/2)</vt:lpstr>
      <vt:lpstr>1.3 Micro Service 특징 (2/2)</vt:lpstr>
      <vt:lpstr>1.4 Micro Service 장점/단점</vt:lpstr>
      <vt:lpstr>1.5 Cloud Native App 개발 방법론 (Twelve-Factor App)</vt:lpstr>
      <vt:lpstr>1.6 Spring Cloud Netflix ?</vt:lpstr>
      <vt:lpstr>1.6 Spring Cloud 컴포넌트 구성 요소</vt:lpstr>
      <vt:lpstr>PowerPoint 프레젠테이션</vt:lpstr>
      <vt:lpstr>2.1 S.IoT MSA 구성 현황</vt:lpstr>
      <vt:lpstr>2.2 Spring Cloud Config</vt:lpstr>
      <vt:lpstr>2.3 Spring Cloud Feign / Ribbon</vt:lpstr>
      <vt:lpstr>2.4 Spring Cloud Eureka (1/2)</vt:lpstr>
      <vt:lpstr>2.4 Spring Cloud Eureka (2/2)</vt:lpstr>
      <vt:lpstr>2.5 Spring Cloud Zuul (1/3)</vt:lpstr>
      <vt:lpstr>2.5 Spring Cloud Zuul (2/3)</vt:lpstr>
      <vt:lpstr>2.5 Spring Cloud Zuul (3/3)</vt:lpstr>
      <vt:lpstr>2.6 Spring Cloud Sleuth-Zipkin (1/3)</vt:lpstr>
      <vt:lpstr>2.6 Spring Cloud Sleuth-Zipkin (2/3)</vt:lpstr>
      <vt:lpstr>2.6 Spring Cloud Sleuth-Zipkin (3/3)</vt:lpstr>
      <vt:lpstr>2.7 Spring Cloud Hystrix</vt:lpstr>
      <vt:lpstr>PowerPoint 프레젠테이션</vt:lpstr>
      <vt:lpstr>3.1 마이크로서비스 자동 확장 (1/2)</vt:lpstr>
      <vt:lpstr>3.1 마이크로서비스 자동 확장 (2/2)</vt:lpstr>
      <vt:lpstr>3.2 마이크로서비스 로깅 및 모니터링</vt:lpstr>
      <vt:lpstr>3.3 도커 컨테이너와 마이크로서비스</vt:lpstr>
      <vt:lpstr>3.4 도커화된 마이크로서비스 관리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배재선</dc:creator>
  <cp:lastModifiedBy>김상진(Kim Sang Jin SJ - 서비스개발팀)</cp:lastModifiedBy>
  <cp:revision>124</cp:revision>
  <dcterms:created xsi:type="dcterms:W3CDTF">2021-11-01T06:37:42Z</dcterms:created>
  <dcterms:modified xsi:type="dcterms:W3CDTF">2022-07-17T23:31:15Z</dcterms:modified>
</cp:coreProperties>
</file>